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573" r:id="rId3"/>
    <p:sldId id="574" r:id="rId4"/>
    <p:sldId id="575" r:id="rId5"/>
    <p:sldId id="576" r:id="rId6"/>
    <p:sldId id="577" r:id="rId7"/>
    <p:sldId id="578" r:id="rId8"/>
    <p:sldId id="579" r:id="rId9"/>
    <p:sldId id="580" r:id="rId10"/>
    <p:sldId id="581" r:id="rId11"/>
    <p:sldId id="582" r:id="rId12"/>
    <p:sldId id="583" r:id="rId13"/>
    <p:sldId id="584" r:id="rId14"/>
    <p:sldId id="585" r:id="rId15"/>
    <p:sldId id="586" r:id="rId16"/>
    <p:sldId id="587" r:id="rId17"/>
    <p:sldId id="588" r:id="rId18"/>
    <p:sldId id="589" r:id="rId19"/>
    <p:sldId id="590" r:id="rId20"/>
    <p:sldId id="591" r:id="rId21"/>
    <p:sldId id="593" r:id="rId22"/>
    <p:sldId id="594" r:id="rId23"/>
    <p:sldId id="595" r:id="rId24"/>
    <p:sldId id="596" r:id="rId25"/>
    <p:sldId id="597" r:id="rId26"/>
    <p:sldId id="598" r:id="rId27"/>
    <p:sldId id="599" r:id="rId28"/>
    <p:sldId id="600" r:id="rId29"/>
    <p:sldId id="601" r:id="rId30"/>
    <p:sldId id="602" r:id="rId31"/>
    <p:sldId id="603" r:id="rId32"/>
    <p:sldId id="604" r:id="rId33"/>
    <p:sldId id="60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C263007F-7F2B-4611-9165-940CAA0E3A5D}">
          <p14:sldIdLst>
            <p14:sldId id="256"/>
            <p14:sldId id="573"/>
            <p14:sldId id="574"/>
            <p14:sldId id="575"/>
            <p14:sldId id="576"/>
            <p14:sldId id="577"/>
            <p14:sldId id="578"/>
            <p14:sldId id="579"/>
            <p14:sldId id="580"/>
            <p14:sldId id="581"/>
            <p14:sldId id="582"/>
            <p14:sldId id="583"/>
            <p14:sldId id="584"/>
            <p14:sldId id="585"/>
            <p14:sldId id="586"/>
            <p14:sldId id="587"/>
            <p14:sldId id="588"/>
            <p14:sldId id="589"/>
            <p14:sldId id="590"/>
            <p14:sldId id="591"/>
            <p14:sldId id="593"/>
            <p14:sldId id="594"/>
            <p14:sldId id="595"/>
            <p14:sldId id="596"/>
            <p14:sldId id="597"/>
            <p14:sldId id="598"/>
            <p14:sldId id="599"/>
            <p14:sldId id="600"/>
            <p14:sldId id="601"/>
            <p14:sldId id="602"/>
            <p14:sldId id="603"/>
            <p14:sldId id="604"/>
            <p14:sldId id="60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93173" autoAdjust="0"/>
  </p:normalViewPr>
  <p:slideViewPr>
    <p:cSldViewPr>
      <p:cViewPr varScale="1">
        <p:scale>
          <a:sx n="70" d="100"/>
          <a:sy n="70" d="100"/>
        </p:scale>
        <p:origin x="1086"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29829A-6BEA-4081-80F1-1781354D31DE}" type="datetimeFigureOut">
              <a:rPr lang="en-US" smtClean="0"/>
              <a:t>10/20/2022</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BA92F-9A2C-499F-BFBF-DD106A2860A6}" type="slidenum">
              <a:rPr lang="en-US" smtClean="0"/>
              <a:t>‹#›</a:t>
            </a:fld>
            <a:endParaRPr lang="en-US"/>
          </a:p>
        </p:txBody>
      </p:sp>
    </p:spTree>
    <p:extLst>
      <p:ext uri="{BB962C8B-B14F-4D97-AF65-F5344CB8AC3E}">
        <p14:creationId xmlns:p14="http://schemas.microsoft.com/office/powerpoint/2010/main" val="360577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10/20/2022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33066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10/20/2022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23581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10/20/2022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508390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10/20/2022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58580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687A7CB-37B0-4623-A7B2-BD341A289C86}" type="datetimeFigureOut">
              <a:rPr lang="en-US" smtClean="0"/>
              <a:t>10/20/2022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999584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p>
            <a:fld id="{9687A7CB-37B0-4623-A7B2-BD341A289C86}" type="datetimeFigureOut">
              <a:rPr lang="en-US" smtClean="0"/>
              <a:t>10/20/2022</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99035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p>
            <a:fld id="{9687A7CB-37B0-4623-A7B2-BD341A289C86}" type="datetimeFigureOut">
              <a:rPr lang="en-US" smtClean="0"/>
              <a:t>10/20/2022</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794671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p>
            <a:fld id="{9687A7CB-37B0-4623-A7B2-BD341A289C86}" type="datetimeFigureOut">
              <a:rPr lang="en-US" smtClean="0"/>
              <a:t>10/20/2022</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269963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687A7CB-37B0-4623-A7B2-BD341A289C86}" type="datetimeFigureOut">
              <a:rPr lang="en-US" smtClean="0"/>
              <a:t>10/20/2022</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476469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10/20/2022</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2104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10/20/2022</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066950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7A7CB-37B0-4623-A7B2-BD341A289C86}" type="datetimeFigureOut">
              <a:rPr lang="en-US" smtClean="0"/>
              <a:t>10/20/2022</a:t>
            </a:fld>
            <a:endParaRPr 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42F7D-D1F9-40D9-B652-BFB8B15F6775}" type="slidenum">
              <a:rPr lang="en-US" smtClean="0"/>
              <a:t>‹#›</a:t>
            </a:fld>
            <a:endParaRPr lang="en-US"/>
          </a:p>
        </p:txBody>
      </p:sp>
    </p:spTree>
    <p:extLst>
      <p:ext uri="{BB962C8B-B14F-4D97-AF65-F5344CB8AC3E}">
        <p14:creationId xmlns:p14="http://schemas.microsoft.com/office/powerpoint/2010/main" val="294658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dirty="0" smtClean="0"/>
              <a:t>Computational Physics</a:t>
            </a:r>
            <a:br>
              <a:rPr lang="en-US" dirty="0" smtClean="0"/>
            </a:br>
            <a:r>
              <a:rPr lang="en-US" dirty="0" smtClean="0"/>
              <a:t>(</a:t>
            </a:r>
            <a:r>
              <a:rPr lang="en-US" smtClean="0"/>
              <a:t>Lecture 13)</a:t>
            </a:r>
            <a:r>
              <a:rPr lang="en-US" dirty="0" smtClean="0"/>
              <a:t>	</a:t>
            </a:r>
            <a:endParaRPr lang="en-US" dirty="0"/>
          </a:p>
        </p:txBody>
      </p:sp>
      <p:sp>
        <p:nvSpPr>
          <p:cNvPr id="3" name="副标题 2"/>
          <p:cNvSpPr>
            <a:spLocks noGrp="1"/>
          </p:cNvSpPr>
          <p:nvPr>
            <p:ph type="subTitle" idx="1"/>
          </p:nvPr>
        </p:nvSpPr>
        <p:spPr/>
        <p:txBody>
          <a:bodyPr/>
          <a:lstStyle/>
          <a:p>
            <a:r>
              <a:rPr lang="en-US" dirty="0" smtClean="0"/>
              <a:t>PHY4061</a:t>
            </a:r>
            <a:endParaRPr lang="en-US" dirty="0"/>
          </a:p>
        </p:txBody>
      </p:sp>
    </p:spTree>
    <p:extLst>
      <p:ext uri="{BB962C8B-B14F-4D97-AF65-F5344CB8AC3E}">
        <p14:creationId xmlns:p14="http://schemas.microsoft.com/office/powerpoint/2010/main" val="288123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3528" y="476672"/>
            <a:ext cx="4572000" cy="5632311"/>
          </a:xfrm>
          <a:prstGeom prst="rect">
            <a:avLst/>
          </a:prstGeom>
        </p:spPr>
        <p:txBody>
          <a:bodyPr>
            <a:spAutoFit/>
          </a:bodyPr>
          <a:lstStyle/>
          <a:p>
            <a:r>
              <a:rPr lang="en-US" b="1" dirty="0"/>
              <a:t>// Predict the next position and velocity</a:t>
            </a:r>
          </a:p>
          <a:p>
            <a:r>
              <a:rPr lang="en-US" b="1" dirty="0"/>
              <a:t>x[i+2] = x[</a:t>
            </a:r>
            <a:r>
              <a:rPr lang="en-US" b="1" dirty="0" err="1"/>
              <a:t>i</a:t>
            </a:r>
            <a:r>
              <a:rPr lang="en-US" b="1" dirty="0"/>
              <a:t>]+d2*</a:t>
            </a:r>
            <a:r>
              <a:rPr lang="en-US" b="1" dirty="0" err="1"/>
              <a:t>vx</a:t>
            </a:r>
            <a:r>
              <a:rPr lang="en-US" b="1" dirty="0"/>
              <a:t>[i+1];</a:t>
            </a:r>
          </a:p>
          <a:p>
            <a:r>
              <a:rPr lang="en-US" b="1" dirty="0"/>
              <a:t>y[i+2] = y[</a:t>
            </a:r>
            <a:r>
              <a:rPr lang="en-US" b="1" dirty="0" err="1"/>
              <a:t>i</a:t>
            </a:r>
            <a:r>
              <a:rPr lang="en-US" b="1" dirty="0"/>
              <a:t>]+d2*</a:t>
            </a:r>
            <a:r>
              <a:rPr lang="en-US" b="1" dirty="0" err="1"/>
              <a:t>vy</a:t>
            </a:r>
            <a:r>
              <a:rPr lang="en-US" b="1" dirty="0"/>
              <a:t>[i+1];</a:t>
            </a:r>
          </a:p>
          <a:p>
            <a:r>
              <a:rPr lang="en-US" b="1" dirty="0" err="1"/>
              <a:t>vx</a:t>
            </a:r>
            <a:r>
              <a:rPr lang="en-US" b="1" dirty="0"/>
              <a:t>[i+2] = </a:t>
            </a:r>
            <a:r>
              <a:rPr lang="en-US" b="1" dirty="0" err="1"/>
              <a:t>vx</a:t>
            </a:r>
            <a:r>
              <a:rPr lang="en-US" b="1" dirty="0"/>
              <a:t>[</a:t>
            </a:r>
            <a:r>
              <a:rPr lang="en-US" b="1" dirty="0" err="1"/>
              <a:t>i</a:t>
            </a:r>
            <a:r>
              <a:rPr lang="en-US" b="1" dirty="0"/>
              <a:t>]+d2*ax[i+1];</a:t>
            </a:r>
          </a:p>
          <a:p>
            <a:r>
              <a:rPr lang="en-US" b="1" dirty="0" err="1"/>
              <a:t>vy</a:t>
            </a:r>
            <a:r>
              <a:rPr lang="en-US" b="1" dirty="0"/>
              <a:t>[i+2] = </a:t>
            </a:r>
            <a:r>
              <a:rPr lang="en-US" b="1" dirty="0" err="1"/>
              <a:t>vy</a:t>
            </a:r>
            <a:r>
              <a:rPr lang="en-US" b="1" dirty="0"/>
              <a:t>[</a:t>
            </a:r>
            <a:r>
              <a:rPr lang="en-US" b="1" dirty="0" err="1"/>
              <a:t>i</a:t>
            </a:r>
            <a:r>
              <a:rPr lang="en-US" b="1" dirty="0"/>
              <a:t>]+d2*ay[i+1];</a:t>
            </a:r>
          </a:p>
          <a:p>
            <a:r>
              <a:rPr lang="nn-NO" b="1" dirty="0"/>
              <a:t>v = Math.sqrt(vx[i+2]*vx[i+2]+vy[i+2]*vy[i+2]);</a:t>
            </a:r>
          </a:p>
          <a:p>
            <a:r>
              <a:rPr lang="en-US" b="1" dirty="0"/>
              <a:t>ax[i+2] = -k*v*</a:t>
            </a:r>
            <a:r>
              <a:rPr lang="en-US" b="1" dirty="0" err="1"/>
              <a:t>vx</a:t>
            </a:r>
            <a:r>
              <a:rPr lang="en-US" b="1" dirty="0"/>
              <a:t>[i+2];</a:t>
            </a:r>
          </a:p>
          <a:p>
            <a:r>
              <a:rPr lang="en-US" b="1" dirty="0"/>
              <a:t>ay[i+2] = -g-k*v*</a:t>
            </a:r>
            <a:r>
              <a:rPr lang="en-US" b="1" dirty="0" err="1"/>
              <a:t>vy</a:t>
            </a:r>
            <a:r>
              <a:rPr lang="en-US" b="1" dirty="0"/>
              <a:t>[i+2];</a:t>
            </a:r>
          </a:p>
          <a:p>
            <a:r>
              <a:rPr lang="en-US" b="1" dirty="0"/>
              <a:t>// Correct the new position and velocity</a:t>
            </a:r>
          </a:p>
          <a:p>
            <a:r>
              <a:rPr lang="nn-NO" b="1" dirty="0"/>
              <a:t>x[i+2] = x[i]+d3*(vx[i+2]+4*vx[i+1]+vx[i]);</a:t>
            </a:r>
          </a:p>
          <a:p>
            <a:r>
              <a:rPr lang="nn-NO" b="1" dirty="0"/>
              <a:t>y[i+2] = y[i]+d3*(vy[i+2]+4*vy[i+1]+vy[i]);</a:t>
            </a:r>
          </a:p>
          <a:p>
            <a:r>
              <a:rPr lang="nn-NO" b="1" dirty="0"/>
              <a:t>vx[i+2] = vx[i]+d3*(ax[i+2]+4*ax[i+1]+ax[i]);</a:t>
            </a:r>
          </a:p>
          <a:p>
            <a:r>
              <a:rPr lang="nn-NO" b="1" dirty="0"/>
              <a:t>vy[i+2] = vy[i]+d3*(ay[i+2]+4*ay[i+1]+ay[i]);</a:t>
            </a:r>
          </a:p>
          <a:p>
            <a:r>
              <a:rPr lang="en-US" b="1" dirty="0"/>
              <a:t>}</a:t>
            </a:r>
          </a:p>
          <a:p>
            <a:r>
              <a:rPr lang="en-US" b="1" dirty="0"/>
              <a:t>// Output the result in every j time steps</a:t>
            </a:r>
          </a:p>
          <a:p>
            <a:r>
              <a:rPr lang="nn-NO" b="1" dirty="0"/>
              <a:t>for (int i=0; i&lt;=n; i+=j)</a:t>
            </a:r>
          </a:p>
          <a:p>
            <a:r>
              <a:rPr lang="en-US" b="1" dirty="0" err="1"/>
              <a:t>System.out.println</a:t>
            </a:r>
            <a:r>
              <a:rPr lang="en-US" b="1" dirty="0"/>
              <a:t>(x[</a:t>
            </a:r>
            <a:r>
              <a:rPr lang="en-US" b="1" dirty="0" err="1"/>
              <a:t>i</a:t>
            </a:r>
            <a:r>
              <a:rPr lang="en-US" b="1" dirty="0"/>
              <a:t>] +" " + y[</a:t>
            </a:r>
            <a:r>
              <a:rPr lang="en-US" b="1" dirty="0" err="1"/>
              <a:t>i</a:t>
            </a:r>
            <a:r>
              <a:rPr lang="en-US" b="1" dirty="0"/>
              <a:t>]);</a:t>
            </a:r>
          </a:p>
          <a:p>
            <a:r>
              <a:rPr lang="en-US" b="1" dirty="0"/>
              <a:t>}</a:t>
            </a:r>
          </a:p>
          <a:p>
            <a:r>
              <a:rPr lang="en-US" b="1" dirty="0"/>
              <a:t>}</a:t>
            </a:r>
            <a:endParaRPr lang="en-US" dirty="0"/>
          </a:p>
        </p:txBody>
      </p:sp>
      <p:sp>
        <p:nvSpPr>
          <p:cNvPr id="5" name="矩形 4"/>
          <p:cNvSpPr/>
          <p:nvPr/>
        </p:nvSpPr>
        <p:spPr>
          <a:xfrm>
            <a:off x="4557351" y="1916832"/>
            <a:ext cx="4572000" cy="1477328"/>
          </a:xfrm>
          <a:prstGeom prst="rect">
            <a:avLst/>
          </a:prstGeom>
        </p:spPr>
        <p:txBody>
          <a:bodyPr>
            <a:spAutoFit/>
          </a:bodyPr>
          <a:lstStyle/>
          <a:p>
            <a:r>
              <a:rPr lang="en-US" dirty="0"/>
              <a:t>we have used the cross section </a:t>
            </a:r>
            <a:r>
              <a:rPr lang="en-US" i="1" dirty="0"/>
              <a:t>A </a:t>
            </a:r>
            <a:r>
              <a:rPr lang="en-US" dirty="0"/>
              <a:t>= 0</a:t>
            </a:r>
            <a:r>
              <a:rPr lang="en-US" i="1" dirty="0"/>
              <a:t>.</a:t>
            </a:r>
            <a:r>
              <a:rPr lang="en-US" dirty="0"/>
              <a:t>93 </a:t>
            </a:r>
            <a:r>
              <a:rPr lang="en-US" dirty="0" smtClean="0"/>
              <a:t>m^2</a:t>
            </a:r>
            <a:r>
              <a:rPr lang="en-US" dirty="0"/>
              <a:t>, the </a:t>
            </a:r>
            <a:r>
              <a:rPr lang="en-US" dirty="0" err="1" smtClean="0"/>
              <a:t>takingoff</a:t>
            </a:r>
            <a:r>
              <a:rPr lang="en-US" dirty="0"/>
              <a:t> </a:t>
            </a:r>
            <a:r>
              <a:rPr lang="en-US" dirty="0" smtClean="0"/>
              <a:t>speed </a:t>
            </a:r>
            <a:r>
              <a:rPr lang="en-US" i="1" dirty="0"/>
              <a:t>v</a:t>
            </a:r>
            <a:r>
              <a:rPr lang="en-US" dirty="0"/>
              <a:t>0 = 67 m/s, the air density </a:t>
            </a:r>
            <a:r>
              <a:rPr lang="en-US" i="1" dirty="0"/>
              <a:t> </a:t>
            </a:r>
            <a:r>
              <a:rPr lang="en-US" dirty="0"/>
              <a:t>= 1</a:t>
            </a:r>
            <a:r>
              <a:rPr lang="en-US" i="1" dirty="0"/>
              <a:t>.</a:t>
            </a:r>
            <a:r>
              <a:rPr lang="en-US" dirty="0"/>
              <a:t>2 </a:t>
            </a:r>
            <a:r>
              <a:rPr lang="en-US" dirty="0" smtClean="0"/>
              <a:t>kg/m^3</a:t>
            </a:r>
            <a:r>
              <a:rPr lang="en-US" dirty="0"/>
              <a:t>, the combined mass of the</a:t>
            </a:r>
          </a:p>
          <a:p>
            <a:r>
              <a:rPr lang="en-US" dirty="0"/>
              <a:t>motorcycle and the person 250 kg, and the coefficient </a:t>
            </a:r>
            <a:r>
              <a:rPr lang="en-US" i="1" dirty="0"/>
              <a:t>c </a:t>
            </a:r>
            <a:r>
              <a:rPr lang="en-US" dirty="0"/>
              <a:t>= 1.</a:t>
            </a:r>
          </a:p>
        </p:txBody>
      </p:sp>
    </p:spTree>
    <p:extLst>
      <p:ext uri="{BB962C8B-B14F-4D97-AF65-F5344CB8AC3E}">
        <p14:creationId xmlns:p14="http://schemas.microsoft.com/office/powerpoint/2010/main" val="72649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723" t="33607" r="25920" b="28074"/>
          <a:stretch/>
        </p:blipFill>
        <p:spPr bwMode="auto">
          <a:xfrm>
            <a:off x="467544" y="1340768"/>
            <a:ext cx="8482669" cy="4120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6169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
            </a:r>
            <a:br>
              <a:rPr lang="en-US" dirty="0" smtClean="0"/>
            </a:br>
            <a:r>
              <a:rPr lang="en-US" b="1" dirty="0"/>
              <a:t>The </a:t>
            </a:r>
            <a:r>
              <a:rPr lang="en-US" b="1" dirty="0" err="1"/>
              <a:t>Runge</a:t>
            </a:r>
            <a:r>
              <a:rPr lang="en-US" b="1" dirty="0"/>
              <a:t>–</a:t>
            </a:r>
            <a:r>
              <a:rPr lang="en-US" b="1" dirty="0" err="1"/>
              <a:t>Kutta</a:t>
            </a:r>
            <a:r>
              <a:rPr lang="en-US" b="1" dirty="0"/>
              <a:t> method</a:t>
            </a:r>
            <a:endParaRPr lang="en-US" dirty="0"/>
          </a:p>
        </p:txBody>
      </p:sp>
      <p:sp>
        <p:nvSpPr>
          <p:cNvPr id="3" name="内容占位符 2"/>
          <p:cNvSpPr>
            <a:spLocks noGrp="1"/>
          </p:cNvSpPr>
          <p:nvPr>
            <p:ph idx="1"/>
          </p:nvPr>
        </p:nvSpPr>
        <p:spPr/>
        <p:txBody>
          <a:bodyPr/>
          <a:lstStyle/>
          <a:p>
            <a:r>
              <a:rPr lang="en-US" dirty="0"/>
              <a:t>A more practical method that requires </a:t>
            </a:r>
            <a:r>
              <a:rPr lang="en-US" dirty="0" smtClean="0"/>
              <a:t>only the </a:t>
            </a:r>
            <a:r>
              <a:rPr lang="en-US" dirty="0"/>
              <a:t>first point in order to start or to improve the algorithm is the </a:t>
            </a:r>
            <a:r>
              <a:rPr lang="en-US" i="1" dirty="0" err="1" smtClean="0"/>
              <a:t>Runge</a:t>
            </a:r>
            <a:r>
              <a:rPr lang="en-US" i="1" dirty="0" smtClean="0"/>
              <a:t>–</a:t>
            </a:r>
            <a:r>
              <a:rPr lang="en-US" i="1" dirty="0" err="1" smtClean="0"/>
              <a:t>Kutta</a:t>
            </a:r>
            <a:r>
              <a:rPr lang="en-US" i="1" dirty="0"/>
              <a:t> </a:t>
            </a:r>
            <a:r>
              <a:rPr lang="en-US" i="1" dirty="0" smtClean="0"/>
              <a:t>method</a:t>
            </a:r>
            <a:r>
              <a:rPr lang="en-US" dirty="0"/>
              <a:t>, which is derived from two different Taylor expansions of the </a:t>
            </a:r>
            <a:r>
              <a:rPr lang="en-US" dirty="0" smtClean="0"/>
              <a:t>dynamical variables </a:t>
            </a:r>
            <a:r>
              <a:rPr lang="en-US" dirty="0"/>
              <a:t>and their </a:t>
            </a:r>
            <a:r>
              <a:rPr lang="en-US" dirty="0" smtClean="0"/>
              <a:t>derivatives.</a:t>
            </a:r>
          </a:p>
          <a:p>
            <a:r>
              <a:rPr lang="en-US" dirty="0" smtClean="0"/>
              <a:t>For details, please read the textbook.</a:t>
            </a:r>
          </a:p>
        </p:txBody>
      </p:sp>
    </p:spTree>
    <p:extLst>
      <p:ext uri="{BB962C8B-B14F-4D97-AF65-F5344CB8AC3E}">
        <p14:creationId xmlns:p14="http://schemas.microsoft.com/office/powerpoint/2010/main" val="414595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b="1" dirty="0"/>
              <a:t>Boundary-value and eigenvalue problems</a:t>
            </a:r>
            <a:endParaRPr lang="en-US" dirty="0"/>
          </a:p>
        </p:txBody>
      </p:sp>
      <p:sp>
        <p:nvSpPr>
          <p:cNvPr id="3" name="内容占位符 2"/>
          <p:cNvSpPr>
            <a:spLocks noGrp="1"/>
          </p:cNvSpPr>
          <p:nvPr>
            <p:ph idx="1"/>
          </p:nvPr>
        </p:nvSpPr>
        <p:spPr/>
        <p:txBody>
          <a:bodyPr>
            <a:normAutofit/>
          </a:bodyPr>
          <a:lstStyle/>
          <a:p>
            <a:r>
              <a:rPr lang="en-US" dirty="0" smtClean="0"/>
              <a:t>A typical </a:t>
            </a:r>
            <a:r>
              <a:rPr lang="en-US" dirty="0"/>
              <a:t>boundary-value problem in physics is usually given as a </a:t>
            </a:r>
            <a:r>
              <a:rPr lang="en-US" dirty="0" smtClean="0"/>
              <a:t>second-order differential equation</a:t>
            </a:r>
          </a:p>
          <a:p>
            <a:pPr lvl="1"/>
            <a:r>
              <a:rPr lang="en-US" dirty="0"/>
              <a:t>u</a:t>
            </a:r>
            <a:r>
              <a:rPr lang="en-US" dirty="0" smtClean="0"/>
              <a:t>’’ = f( u, u’, x)</a:t>
            </a:r>
          </a:p>
          <a:p>
            <a:pPr lvl="1"/>
            <a:r>
              <a:rPr lang="en-US" dirty="0"/>
              <a:t>where </a:t>
            </a:r>
            <a:r>
              <a:rPr lang="en-US" i="1" dirty="0"/>
              <a:t>u </a:t>
            </a:r>
            <a:r>
              <a:rPr lang="en-US" dirty="0"/>
              <a:t>is a function of </a:t>
            </a:r>
            <a:r>
              <a:rPr lang="en-US" i="1" dirty="0"/>
              <a:t>x</a:t>
            </a:r>
            <a:r>
              <a:rPr lang="en-US" dirty="0"/>
              <a:t>, </a:t>
            </a:r>
            <a:r>
              <a:rPr lang="en-US" i="1" dirty="0" smtClean="0"/>
              <a:t>u’</a:t>
            </a:r>
            <a:r>
              <a:rPr lang="en-US" sz="400" dirty="0" smtClean="0"/>
              <a:t> </a:t>
            </a:r>
            <a:r>
              <a:rPr lang="en-US" dirty="0"/>
              <a:t>and </a:t>
            </a:r>
            <a:r>
              <a:rPr lang="en-US" i="1" dirty="0" smtClean="0"/>
              <a:t>u’’</a:t>
            </a:r>
            <a:r>
              <a:rPr lang="en-US" sz="400" dirty="0" smtClean="0"/>
              <a:t> </a:t>
            </a:r>
            <a:r>
              <a:rPr lang="en-US" dirty="0" smtClean="0"/>
              <a:t>are the first-order and second-order derivatives of </a:t>
            </a:r>
            <a:r>
              <a:rPr lang="en-US" i="1" dirty="0" smtClean="0"/>
              <a:t>u </a:t>
            </a:r>
            <a:r>
              <a:rPr lang="en-US" dirty="0" smtClean="0"/>
              <a:t>with respect to </a:t>
            </a:r>
            <a:r>
              <a:rPr lang="en-US" i="1" dirty="0" smtClean="0"/>
              <a:t>x</a:t>
            </a:r>
            <a:r>
              <a:rPr lang="en-US" dirty="0" smtClean="0"/>
              <a:t>, and </a:t>
            </a:r>
            <a:r>
              <a:rPr lang="en-US" i="1" dirty="0" smtClean="0"/>
              <a:t>f </a:t>
            </a:r>
            <a:r>
              <a:rPr lang="en-US" dirty="0" smtClean="0"/>
              <a:t>(</a:t>
            </a:r>
            <a:r>
              <a:rPr lang="en-US" i="1" dirty="0" smtClean="0"/>
              <a:t>u, u’</a:t>
            </a:r>
            <a:r>
              <a:rPr lang="en-US" dirty="0" smtClean="0"/>
              <a:t>; </a:t>
            </a:r>
            <a:r>
              <a:rPr lang="en-US" i="1" dirty="0" smtClean="0"/>
              <a:t>x</a:t>
            </a:r>
            <a:r>
              <a:rPr lang="en-US" dirty="0" smtClean="0"/>
              <a:t>) is a function of </a:t>
            </a:r>
            <a:r>
              <a:rPr lang="en-US" i="1" dirty="0" smtClean="0"/>
              <a:t>u</a:t>
            </a:r>
            <a:r>
              <a:rPr lang="en-US" dirty="0" smtClean="0"/>
              <a:t>, </a:t>
            </a:r>
            <a:r>
              <a:rPr lang="en-US" i="1" dirty="0" smtClean="0"/>
              <a:t>u’</a:t>
            </a:r>
            <a:r>
              <a:rPr lang="en-US" dirty="0" smtClean="0"/>
              <a:t>, and </a:t>
            </a:r>
            <a:r>
              <a:rPr lang="en-US" i="1" dirty="0" smtClean="0"/>
              <a:t>x</a:t>
            </a:r>
            <a:r>
              <a:rPr lang="en-US" dirty="0" smtClean="0"/>
              <a:t>. </a:t>
            </a:r>
          </a:p>
          <a:p>
            <a:pPr lvl="1"/>
            <a:r>
              <a:rPr lang="en-US" dirty="0" smtClean="0"/>
              <a:t>Either </a:t>
            </a:r>
            <a:r>
              <a:rPr lang="en-US" i="1" dirty="0" smtClean="0"/>
              <a:t>u </a:t>
            </a:r>
            <a:r>
              <a:rPr lang="en-US" dirty="0" smtClean="0"/>
              <a:t>or </a:t>
            </a:r>
            <a:r>
              <a:rPr lang="en-US" i="1" dirty="0" smtClean="0"/>
              <a:t>u’</a:t>
            </a:r>
            <a:r>
              <a:rPr lang="en-US" sz="800" dirty="0" smtClean="0"/>
              <a:t> </a:t>
            </a:r>
            <a:r>
              <a:rPr lang="en-US" dirty="0" smtClean="0"/>
              <a:t>is </a:t>
            </a:r>
            <a:r>
              <a:rPr lang="en-US" dirty="0"/>
              <a:t>given at each boundary point.</a:t>
            </a:r>
          </a:p>
        </p:txBody>
      </p:sp>
    </p:spTree>
    <p:extLst>
      <p:ext uri="{BB962C8B-B14F-4D97-AF65-F5344CB8AC3E}">
        <p14:creationId xmlns:p14="http://schemas.microsoft.com/office/powerpoint/2010/main" val="2997862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we </a:t>
            </a:r>
            <a:r>
              <a:rPr lang="en-US" dirty="0"/>
              <a:t>can always choose a </a:t>
            </a:r>
            <a:r>
              <a:rPr lang="en-US" dirty="0" smtClean="0"/>
              <a:t>coordinate system</a:t>
            </a:r>
          </a:p>
          <a:p>
            <a:pPr lvl="1"/>
            <a:r>
              <a:rPr lang="en-US" dirty="0" smtClean="0"/>
              <a:t> </a:t>
            </a:r>
            <a:r>
              <a:rPr lang="en-US" dirty="0"/>
              <a:t>so that the boundaries of the system are at </a:t>
            </a:r>
            <a:r>
              <a:rPr lang="en-US" i="1" dirty="0"/>
              <a:t>x </a:t>
            </a:r>
            <a:r>
              <a:rPr lang="en-US" dirty="0"/>
              <a:t>= 0 and </a:t>
            </a:r>
            <a:r>
              <a:rPr lang="en-US" i="1" dirty="0"/>
              <a:t>x </a:t>
            </a:r>
            <a:r>
              <a:rPr lang="en-US" dirty="0"/>
              <a:t>= 1 without </a:t>
            </a:r>
            <a:r>
              <a:rPr lang="en-US" dirty="0" smtClean="0"/>
              <a:t>losing any generality</a:t>
            </a:r>
          </a:p>
          <a:p>
            <a:pPr lvl="1"/>
            <a:r>
              <a:rPr lang="en-US" dirty="0" smtClean="0"/>
              <a:t> </a:t>
            </a:r>
            <a:r>
              <a:rPr lang="en-US" dirty="0"/>
              <a:t>if the system is finite. </a:t>
            </a:r>
            <a:endParaRPr lang="en-US" dirty="0" smtClean="0"/>
          </a:p>
          <a:p>
            <a:pPr lvl="1"/>
            <a:r>
              <a:rPr lang="en-US" dirty="0" smtClean="0"/>
              <a:t>For </a:t>
            </a:r>
            <a:r>
              <a:rPr lang="en-US" dirty="0"/>
              <a:t>example, if the actual boundaries are </a:t>
            </a:r>
            <a:r>
              <a:rPr lang="en-US" dirty="0" smtClean="0"/>
              <a:t>at </a:t>
            </a:r>
            <a:r>
              <a:rPr lang="en-US" i="1" dirty="0" smtClean="0"/>
              <a:t>x </a:t>
            </a:r>
            <a:r>
              <a:rPr lang="en-US" dirty="0"/>
              <a:t>= </a:t>
            </a:r>
            <a:r>
              <a:rPr lang="en-US" i="1" dirty="0"/>
              <a:t>x</a:t>
            </a:r>
            <a:r>
              <a:rPr lang="en-US" dirty="0"/>
              <a:t>1 and </a:t>
            </a:r>
            <a:r>
              <a:rPr lang="en-US" i="1" dirty="0"/>
              <a:t>x </a:t>
            </a:r>
            <a:r>
              <a:rPr lang="en-US" dirty="0"/>
              <a:t>= </a:t>
            </a:r>
            <a:r>
              <a:rPr lang="en-US" i="1" dirty="0"/>
              <a:t>x</a:t>
            </a:r>
            <a:r>
              <a:rPr lang="en-US" dirty="0"/>
              <a:t>2 for a given problem, we can always bring them back to </a:t>
            </a:r>
            <a:r>
              <a:rPr lang="en-US" i="1" dirty="0" smtClean="0"/>
              <a:t>x’</a:t>
            </a:r>
            <a:r>
              <a:rPr lang="en-US" dirty="0" smtClean="0"/>
              <a:t> </a:t>
            </a:r>
            <a:r>
              <a:rPr lang="en-US" dirty="0"/>
              <a:t>= </a:t>
            </a:r>
            <a:r>
              <a:rPr lang="en-US" dirty="0" smtClean="0"/>
              <a:t>0, </a:t>
            </a:r>
            <a:r>
              <a:rPr lang="en-US" dirty="0"/>
              <a:t>and </a:t>
            </a:r>
            <a:r>
              <a:rPr lang="en-US" i="1" dirty="0"/>
              <a:t>x</a:t>
            </a:r>
            <a:r>
              <a:rPr lang="en-US" dirty="0"/>
              <a:t> = 1 with a </a:t>
            </a:r>
            <a:r>
              <a:rPr lang="en-US" dirty="0" smtClean="0"/>
              <a:t>transformation of x’=(x-x1)/(x2-x1</a:t>
            </a:r>
            <a:r>
              <a:rPr lang="en-US" dirty="0" smtClean="0"/>
              <a:t>)</a:t>
            </a:r>
          </a:p>
          <a:p>
            <a:pPr lvl="1"/>
            <a:r>
              <a:rPr lang="en-US" dirty="0" smtClean="0"/>
              <a:t>What if the system is infinite?</a:t>
            </a:r>
            <a:endParaRPr lang="en-US" dirty="0"/>
          </a:p>
        </p:txBody>
      </p:sp>
    </p:spTree>
    <p:extLst>
      <p:ext uri="{BB962C8B-B14F-4D97-AF65-F5344CB8AC3E}">
        <p14:creationId xmlns:p14="http://schemas.microsoft.com/office/powerpoint/2010/main" val="3178834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For problems in one dimension, we can have a total of four possible types </a:t>
            </a:r>
            <a:r>
              <a:rPr lang="en-US" dirty="0" smtClean="0"/>
              <a:t>of boundary </a:t>
            </a:r>
            <a:r>
              <a:rPr lang="en-US" dirty="0"/>
              <a:t>conditions</a:t>
            </a:r>
            <a:r>
              <a:rPr lang="en-US" dirty="0" smtClean="0"/>
              <a:t>:</a:t>
            </a:r>
          </a:p>
          <a:p>
            <a:endParaRPr lang="en-US" dirty="0"/>
          </a:p>
          <a:p>
            <a:endParaRPr lang="en-US" dirty="0" smtClean="0"/>
          </a:p>
          <a:p>
            <a:endParaRPr lang="en-US" dirty="0"/>
          </a:p>
          <a:p>
            <a:endParaRPr lang="en-US" dirty="0" smtClean="0"/>
          </a:p>
          <a:p>
            <a:r>
              <a:rPr lang="en-US" dirty="0" smtClean="0"/>
              <a:t>Do they look familiar to you?</a:t>
            </a:r>
            <a:endParaRPr lang="en-US" dirty="0"/>
          </a:p>
          <a:p>
            <a:endParaRPr lang="en-US" dirty="0" smtClean="0"/>
          </a:p>
          <a:p>
            <a:endParaRPr lang="en-US" dirty="0"/>
          </a:p>
          <a:p>
            <a:endParaRPr lang="en-US" dirty="0" smtClean="0"/>
          </a:p>
          <a:p>
            <a:endParaRPr lang="en-US" dirty="0"/>
          </a:p>
          <a:p>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383" t="40779" r="60253" b="46926"/>
          <a:stretch/>
        </p:blipFill>
        <p:spPr bwMode="auto">
          <a:xfrm>
            <a:off x="899592" y="3068960"/>
            <a:ext cx="4899431" cy="2534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652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dirty="0"/>
              <a:t>more difficult to solve than the similar </a:t>
            </a:r>
            <a:r>
              <a:rPr lang="en-US" dirty="0" smtClean="0"/>
              <a:t>initial-value problem.</a:t>
            </a:r>
          </a:p>
          <a:p>
            <a:pPr lvl="1"/>
            <a:r>
              <a:rPr lang="en-US" dirty="0"/>
              <a:t>for the boundary-value problem, we know </a:t>
            </a:r>
            <a:r>
              <a:rPr lang="en-US" dirty="0" smtClean="0"/>
              <a:t>only </a:t>
            </a:r>
            <a:r>
              <a:rPr lang="en-US" i="1" dirty="0" smtClean="0"/>
              <a:t>u</a:t>
            </a:r>
            <a:r>
              <a:rPr lang="en-US" dirty="0" smtClean="0"/>
              <a:t>(0</a:t>
            </a:r>
            <a:r>
              <a:rPr lang="en-US" dirty="0"/>
              <a:t>) or </a:t>
            </a:r>
            <a:r>
              <a:rPr lang="en-US" i="1" dirty="0" smtClean="0"/>
              <a:t>u’</a:t>
            </a:r>
            <a:r>
              <a:rPr lang="en-US" dirty="0" smtClean="0"/>
              <a:t>(</a:t>
            </a:r>
            <a:r>
              <a:rPr lang="en-US" dirty="0"/>
              <a:t>0), which is not sufficient to start an algorithm for the </a:t>
            </a:r>
            <a:r>
              <a:rPr lang="en-US" dirty="0" smtClean="0"/>
              <a:t>initial-value problem </a:t>
            </a:r>
            <a:r>
              <a:rPr lang="en-US" dirty="0"/>
              <a:t>without some further work</a:t>
            </a:r>
            <a:r>
              <a:rPr lang="en-US" dirty="0" smtClean="0"/>
              <a:t>.</a:t>
            </a:r>
          </a:p>
          <a:p>
            <a:r>
              <a:rPr lang="en-US" dirty="0" smtClean="0"/>
              <a:t>Typical Eigen value problems are more difficult:</a:t>
            </a:r>
          </a:p>
          <a:p>
            <a:pPr lvl="1"/>
            <a:r>
              <a:rPr lang="en-US" dirty="0" smtClean="0"/>
              <a:t>Have to handle one more parameter in the equation.</a:t>
            </a:r>
          </a:p>
          <a:p>
            <a:pPr lvl="1"/>
            <a:r>
              <a:rPr lang="en-US" dirty="0"/>
              <a:t>the eigenvalue </a:t>
            </a:r>
            <a:r>
              <a:rPr lang="en-US" i="1" dirty="0"/>
              <a:t>λ </a:t>
            </a:r>
            <a:r>
              <a:rPr lang="en-US" dirty="0"/>
              <a:t>can have only some selected values in order to yield </a:t>
            </a:r>
            <a:r>
              <a:rPr lang="en-US" dirty="0" smtClean="0"/>
              <a:t>acceptable solutions </a:t>
            </a:r>
            <a:r>
              <a:rPr lang="en-US" dirty="0"/>
              <a:t>of the equation under the given boundary conditions.</a:t>
            </a:r>
          </a:p>
        </p:txBody>
      </p:sp>
    </p:spTree>
    <p:extLst>
      <p:ext uri="{BB962C8B-B14F-4D97-AF65-F5344CB8AC3E}">
        <p14:creationId xmlns:p14="http://schemas.microsoft.com/office/powerpoint/2010/main" val="1512294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lnSpcReduction="10000"/>
          </a:bodyPr>
          <a:lstStyle/>
          <a:p>
            <a:r>
              <a:rPr lang="en-US" dirty="0"/>
              <a:t>T</a:t>
            </a:r>
            <a:r>
              <a:rPr lang="en-US" dirty="0" smtClean="0"/>
              <a:t>he </a:t>
            </a:r>
            <a:r>
              <a:rPr lang="en-US" dirty="0"/>
              <a:t>longitudinal vibrations along an elastic </a:t>
            </a:r>
            <a:r>
              <a:rPr lang="en-US" dirty="0" smtClean="0"/>
              <a:t>rod as an example:</a:t>
            </a:r>
          </a:p>
          <a:p>
            <a:pPr lvl="1"/>
            <a:r>
              <a:rPr lang="en-US" i="1" dirty="0"/>
              <a:t>u</a:t>
            </a:r>
            <a:r>
              <a:rPr lang="en-US" i="1" dirty="0" smtClean="0"/>
              <a:t>’’</a:t>
            </a:r>
            <a:r>
              <a:rPr lang="en-US" dirty="0" smtClean="0"/>
              <a:t>(</a:t>
            </a:r>
            <a:r>
              <a:rPr lang="en-US" i="1" dirty="0"/>
              <a:t>x</a:t>
            </a:r>
            <a:r>
              <a:rPr lang="en-US" dirty="0"/>
              <a:t>) = −</a:t>
            </a:r>
            <a:r>
              <a:rPr lang="en-US" i="1" dirty="0" smtClean="0"/>
              <a:t>k</a:t>
            </a:r>
            <a:r>
              <a:rPr lang="en-US" baseline="30000" dirty="0" smtClean="0"/>
              <a:t>2</a:t>
            </a:r>
            <a:r>
              <a:rPr lang="en-US" dirty="0" smtClean="0"/>
              <a:t> </a:t>
            </a:r>
            <a:r>
              <a:rPr lang="en-US" i="1" dirty="0" smtClean="0"/>
              <a:t>u</a:t>
            </a:r>
            <a:r>
              <a:rPr lang="en-US" dirty="0" smtClean="0"/>
              <a:t>(</a:t>
            </a:r>
            <a:r>
              <a:rPr lang="en-US" i="1" dirty="0" smtClean="0"/>
              <a:t>x</a:t>
            </a:r>
            <a:r>
              <a:rPr lang="en-US" dirty="0" smtClean="0"/>
              <a:t>)</a:t>
            </a:r>
            <a:r>
              <a:rPr lang="en-US" i="1" dirty="0" smtClean="0"/>
              <a:t>,</a:t>
            </a:r>
          </a:p>
          <a:p>
            <a:pPr lvl="1"/>
            <a:r>
              <a:rPr lang="en-US" dirty="0"/>
              <a:t>where </a:t>
            </a:r>
            <a:r>
              <a:rPr lang="en-US" i="1" dirty="0"/>
              <a:t>u</a:t>
            </a:r>
            <a:r>
              <a:rPr lang="en-US" dirty="0"/>
              <a:t>(</a:t>
            </a:r>
            <a:r>
              <a:rPr lang="en-US" i="1" dirty="0"/>
              <a:t>x</a:t>
            </a:r>
            <a:r>
              <a:rPr lang="en-US" dirty="0"/>
              <a:t>) is the displacement from equilibrium at </a:t>
            </a:r>
            <a:r>
              <a:rPr lang="en-US" i="1" dirty="0"/>
              <a:t>x </a:t>
            </a:r>
            <a:r>
              <a:rPr lang="en-US" dirty="0"/>
              <a:t>and the allowed values </a:t>
            </a:r>
            <a:r>
              <a:rPr lang="en-US" dirty="0" smtClean="0"/>
              <a:t>of </a:t>
            </a:r>
            <a:r>
              <a:rPr lang="en-US" i="1" dirty="0" smtClean="0"/>
              <a:t>k</a:t>
            </a:r>
            <a:r>
              <a:rPr lang="en-US" baseline="30000" dirty="0" smtClean="0"/>
              <a:t>2 </a:t>
            </a:r>
            <a:r>
              <a:rPr lang="en-US" dirty="0" smtClean="0"/>
              <a:t>are </a:t>
            </a:r>
            <a:r>
              <a:rPr lang="en-US" dirty="0"/>
              <a:t>the eigenvalues of the problem. </a:t>
            </a:r>
            <a:endParaRPr lang="en-US" dirty="0" smtClean="0"/>
          </a:p>
          <a:p>
            <a:pPr lvl="1"/>
            <a:r>
              <a:rPr lang="en-US" dirty="0" smtClean="0"/>
              <a:t>The </a:t>
            </a:r>
            <a:r>
              <a:rPr lang="en-US" dirty="0" err="1"/>
              <a:t>wavevector</a:t>
            </a:r>
            <a:r>
              <a:rPr lang="en-US" dirty="0"/>
              <a:t> </a:t>
            </a:r>
            <a:r>
              <a:rPr lang="en-US" i="1" dirty="0"/>
              <a:t>k </a:t>
            </a:r>
            <a:r>
              <a:rPr lang="en-US" dirty="0"/>
              <a:t>in the equation is </a:t>
            </a:r>
            <a:r>
              <a:rPr lang="en-US" dirty="0" smtClean="0"/>
              <a:t>related to </a:t>
            </a:r>
            <a:r>
              <a:rPr lang="en-US" dirty="0"/>
              <a:t>the phase speed </a:t>
            </a:r>
            <a:r>
              <a:rPr lang="en-US" i="1" dirty="0"/>
              <a:t>c </a:t>
            </a:r>
            <a:r>
              <a:rPr lang="en-US" dirty="0"/>
              <a:t>of the wave along the rod and the allowed angular </a:t>
            </a:r>
            <a:r>
              <a:rPr lang="en-US" dirty="0" smtClean="0"/>
              <a:t>frequency </a:t>
            </a:r>
            <a:r>
              <a:rPr lang="en-US" i="1" dirty="0" smtClean="0"/>
              <a:t>ω </a:t>
            </a:r>
            <a:r>
              <a:rPr lang="en-US" dirty="0"/>
              <a:t>by the dispersion </a:t>
            </a:r>
            <a:r>
              <a:rPr lang="en-US" dirty="0" smtClean="0"/>
              <a:t>relation: </a:t>
            </a:r>
            <a:r>
              <a:rPr lang="el-GR" i="1" dirty="0"/>
              <a:t>ω </a:t>
            </a:r>
            <a:r>
              <a:rPr lang="el-GR" dirty="0"/>
              <a:t>= </a:t>
            </a:r>
            <a:r>
              <a:rPr lang="en-US" i="1" dirty="0"/>
              <a:t>ck.</a:t>
            </a:r>
            <a:endParaRPr lang="en-US" dirty="0"/>
          </a:p>
        </p:txBody>
      </p:sp>
    </p:spTree>
    <p:extLst>
      <p:ext uri="{BB962C8B-B14F-4D97-AF65-F5344CB8AC3E}">
        <p14:creationId xmlns:p14="http://schemas.microsoft.com/office/powerpoint/2010/main" val="2151263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If both ends (</a:t>
            </a:r>
            <a:r>
              <a:rPr lang="en-US" i="1" dirty="0"/>
              <a:t>x </a:t>
            </a:r>
            <a:r>
              <a:rPr lang="en-US" dirty="0"/>
              <a:t>= 0 and </a:t>
            </a:r>
            <a:r>
              <a:rPr lang="en-US" i="1" dirty="0"/>
              <a:t>x </a:t>
            </a:r>
            <a:r>
              <a:rPr lang="en-US" dirty="0"/>
              <a:t>= 1) of the rod are fixed, </a:t>
            </a:r>
            <a:endParaRPr lang="en-US" dirty="0" smtClean="0"/>
          </a:p>
          <a:p>
            <a:pPr lvl="1"/>
            <a:r>
              <a:rPr lang="en-US" dirty="0" smtClean="0"/>
              <a:t>the </a:t>
            </a:r>
            <a:r>
              <a:rPr lang="en-US" dirty="0"/>
              <a:t>boundary conditions </a:t>
            </a:r>
            <a:r>
              <a:rPr lang="en-US" dirty="0" smtClean="0"/>
              <a:t>are </a:t>
            </a:r>
            <a:r>
              <a:rPr lang="en-US" i="1" dirty="0" smtClean="0"/>
              <a:t>u</a:t>
            </a:r>
            <a:r>
              <a:rPr lang="en-US" dirty="0" smtClean="0"/>
              <a:t>(0</a:t>
            </a:r>
            <a:r>
              <a:rPr lang="en-US" dirty="0"/>
              <a:t>) = </a:t>
            </a:r>
            <a:r>
              <a:rPr lang="en-US" i="1" dirty="0"/>
              <a:t>u</a:t>
            </a:r>
            <a:r>
              <a:rPr lang="en-US" dirty="0"/>
              <a:t>(1) = 0. </a:t>
            </a:r>
            <a:endParaRPr lang="en-US" dirty="0" smtClean="0"/>
          </a:p>
          <a:p>
            <a:r>
              <a:rPr lang="en-US" dirty="0" smtClean="0"/>
              <a:t>If </a:t>
            </a:r>
            <a:r>
              <a:rPr lang="en-US" dirty="0"/>
              <a:t>one end (</a:t>
            </a:r>
            <a:r>
              <a:rPr lang="en-US" i="1" dirty="0"/>
              <a:t>x </a:t>
            </a:r>
            <a:r>
              <a:rPr lang="en-US" dirty="0"/>
              <a:t>= 0) is fixed and the other end (</a:t>
            </a:r>
            <a:r>
              <a:rPr lang="en-US" i="1" dirty="0"/>
              <a:t>x </a:t>
            </a:r>
            <a:r>
              <a:rPr lang="en-US" dirty="0"/>
              <a:t>= 1) </a:t>
            </a:r>
            <a:r>
              <a:rPr lang="en-US" dirty="0" smtClean="0"/>
              <a:t>is free</a:t>
            </a:r>
            <a:r>
              <a:rPr lang="en-US" dirty="0"/>
              <a:t>, </a:t>
            </a:r>
            <a:endParaRPr lang="en-US" dirty="0" smtClean="0"/>
          </a:p>
          <a:p>
            <a:pPr lvl="1"/>
            <a:r>
              <a:rPr lang="en-US" dirty="0" smtClean="0"/>
              <a:t>the </a:t>
            </a:r>
            <a:r>
              <a:rPr lang="en-US" dirty="0"/>
              <a:t>boundary conditions are then </a:t>
            </a:r>
            <a:r>
              <a:rPr lang="en-US" i="1" dirty="0"/>
              <a:t>u</a:t>
            </a:r>
            <a:r>
              <a:rPr lang="en-US" dirty="0"/>
              <a:t>(0) = 0 and </a:t>
            </a:r>
            <a:r>
              <a:rPr lang="en-US" i="1" dirty="0" smtClean="0"/>
              <a:t>u’</a:t>
            </a:r>
            <a:r>
              <a:rPr lang="en-US" dirty="0" smtClean="0"/>
              <a:t>(</a:t>
            </a:r>
            <a:r>
              <a:rPr lang="en-US" dirty="0"/>
              <a:t>1) = 0.</a:t>
            </a:r>
          </a:p>
        </p:txBody>
      </p:sp>
    </p:spTree>
    <p:extLst>
      <p:ext uri="{BB962C8B-B14F-4D97-AF65-F5344CB8AC3E}">
        <p14:creationId xmlns:p14="http://schemas.microsoft.com/office/powerpoint/2010/main" val="1451060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if both ends of the rod </a:t>
            </a:r>
            <a:r>
              <a:rPr lang="en-US" dirty="0" smtClean="0"/>
              <a:t>are </a:t>
            </a:r>
            <a:r>
              <a:rPr lang="en-US" dirty="0"/>
              <a:t>fixed, the </a:t>
            </a:r>
            <a:r>
              <a:rPr lang="en-US" dirty="0" err="1" smtClean="0"/>
              <a:t>eigenfunctions</a:t>
            </a:r>
            <a:r>
              <a:rPr lang="en-US" dirty="0" smtClean="0"/>
              <a:t>:</a:t>
            </a:r>
          </a:p>
          <a:p>
            <a:endParaRPr lang="en-US" dirty="0"/>
          </a:p>
          <a:p>
            <a:endParaRPr lang="en-US" dirty="0" smtClean="0"/>
          </a:p>
          <a:p>
            <a:endParaRPr lang="en-US" dirty="0" smtClean="0"/>
          </a:p>
          <a:p>
            <a:r>
              <a:rPr lang="en-US" dirty="0" smtClean="0"/>
              <a:t>the </a:t>
            </a:r>
            <a:r>
              <a:rPr lang="en-US" dirty="0"/>
              <a:t>eigenvalues </a:t>
            </a:r>
            <a:r>
              <a:rPr lang="en-US" dirty="0" smtClean="0"/>
              <a:t>are :</a:t>
            </a:r>
            <a:endParaRPr lang="en-US" dirty="0"/>
          </a:p>
          <a:p>
            <a:r>
              <a:rPr lang="en-US" i="1" dirty="0" smtClean="0"/>
              <a:t>K</a:t>
            </a:r>
            <a:r>
              <a:rPr lang="en-US" baseline="30000" dirty="0" smtClean="0"/>
              <a:t>2</a:t>
            </a:r>
            <a:r>
              <a:rPr lang="en-US" baseline="-25000" dirty="0" smtClean="0"/>
              <a:t>l</a:t>
            </a:r>
            <a:r>
              <a:rPr lang="en-US" dirty="0" smtClean="0"/>
              <a:t>= </a:t>
            </a:r>
            <a:r>
              <a:rPr lang="en-US" dirty="0"/>
              <a:t>(</a:t>
            </a:r>
            <a:r>
              <a:rPr lang="en-US" i="1" dirty="0"/>
              <a:t>l</a:t>
            </a:r>
            <a:r>
              <a:rPr lang="el-GR" i="1" dirty="0"/>
              <a:t>π</a:t>
            </a:r>
            <a:r>
              <a:rPr lang="el-GR" dirty="0" smtClean="0"/>
              <a:t>)</a:t>
            </a:r>
            <a:r>
              <a:rPr lang="en-US" dirty="0" smtClean="0"/>
              <a:t> </a:t>
            </a:r>
            <a:r>
              <a:rPr lang="el-GR" baseline="30000" dirty="0" smtClean="0"/>
              <a:t>2</a:t>
            </a:r>
            <a:r>
              <a:rPr lang="el-GR" i="1" dirty="0" smtClean="0"/>
              <a:t>,</a:t>
            </a:r>
            <a:r>
              <a:rPr lang="en-US" i="1" dirty="0" smtClean="0"/>
              <a:t> l are positive integers.</a:t>
            </a:r>
            <a:endParaRPr lang="en-US" dirty="0" smtClean="0"/>
          </a:p>
          <a:p>
            <a:pPr lvl="1"/>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268" t="36680" r="37557" b="59222"/>
          <a:stretch/>
        </p:blipFill>
        <p:spPr bwMode="auto">
          <a:xfrm>
            <a:off x="827584" y="2770820"/>
            <a:ext cx="5238556"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5202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Another way to improve an algorithm is by increasing the number of </a:t>
            </a:r>
            <a:r>
              <a:rPr lang="en-US" dirty="0" smtClean="0"/>
              <a:t>mesh points </a:t>
            </a:r>
            <a:r>
              <a:rPr lang="en-US" i="1" dirty="0" smtClean="0"/>
              <a:t>j</a:t>
            </a:r>
            <a:r>
              <a:rPr lang="en-US" dirty="0" smtClean="0"/>
              <a:t>. </a:t>
            </a:r>
          </a:p>
          <a:p>
            <a:pPr lvl="1"/>
            <a:r>
              <a:rPr lang="en-US" dirty="0" smtClean="0"/>
              <a:t>Thus </a:t>
            </a:r>
            <a:r>
              <a:rPr lang="en-US" dirty="0"/>
              <a:t>we can apply a better quadrature to the integral. </a:t>
            </a:r>
            <a:endParaRPr lang="en-US" dirty="0" smtClean="0"/>
          </a:p>
          <a:p>
            <a:pPr lvl="1"/>
            <a:r>
              <a:rPr lang="en-US" dirty="0" smtClean="0"/>
              <a:t>For</a:t>
            </a:r>
            <a:r>
              <a:rPr lang="en-US" dirty="0"/>
              <a:t> </a:t>
            </a:r>
            <a:r>
              <a:rPr lang="en-US" dirty="0" smtClean="0"/>
              <a:t>example</a:t>
            </a:r>
            <a:r>
              <a:rPr lang="en-US" dirty="0"/>
              <a:t>, </a:t>
            </a:r>
            <a:r>
              <a:rPr lang="en-US" dirty="0" smtClean="0"/>
              <a:t>if we </a:t>
            </a:r>
            <a:r>
              <a:rPr lang="en-US" dirty="0"/>
              <a:t>take </a:t>
            </a:r>
            <a:r>
              <a:rPr lang="en-US" i="1" dirty="0"/>
              <a:t>j </a:t>
            </a:r>
            <a:r>
              <a:rPr lang="en-US" dirty="0"/>
              <a:t>= </a:t>
            </a:r>
            <a:r>
              <a:rPr lang="en-US" dirty="0" smtClean="0"/>
              <a:t>2, and </a:t>
            </a:r>
            <a:r>
              <a:rPr lang="en-US" dirty="0"/>
              <a:t>then use the linear interpolation </a:t>
            </a:r>
            <a:r>
              <a:rPr lang="en-US" dirty="0" smtClean="0"/>
              <a:t>scheme to </a:t>
            </a:r>
            <a:r>
              <a:rPr lang="en-US" dirty="0"/>
              <a:t>approximate </a:t>
            </a:r>
            <a:r>
              <a:rPr lang="en-US" i="1" dirty="0"/>
              <a:t>g</a:t>
            </a:r>
            <a:r>
              <a:rPr lang="en-US" dirty="0"/>
              <a:t>(</a:t>
            </a:r>
            <a:r>
              <a:rPr lang="en-US" i="1" dirty="0"/>
              <a:t>y, t</a:t>
            </a:r>
            <a:r>
              <a:rPr lang="en-US" dirty="0"/>
              <a:t>) in the integral from </a:t>
            </a:r>
            <a:r>
              <a:rPr lang="en-US" i="1" dirty="0" err="1" smtClean="0"/>
              <a:t>g</a:t>
            </a:r>
            <a:r>
              <a:rPr lang="en-US" i="1" baseline="-25000" dirty="0" err="1" smtClean="0"/>
              <a:t>i</a:t>
            </a:r>
            <a:r>
              <a:rPr lang="en-US" i="1" dirty="0" smtClean="0"/>
              <a:t> </a:t>
            </a:r>
            <a:r>
              <a:rPr lang="en-US" dirty="0"/>
              <a:t>and </a:t>
            </a:r>
            <a:r>
              <a:rPr lang="en-US" i="1" dirty="0" smtClean="0"/>
              <a:t>g</a:t>
            </a:r>
            <a:r>
              <a:rPr lang="en-US" i="1" baseline="-25000" dirty="0" smtClean="0"/>
              <a:t>i</a:t>
            </a:r>
            <a:r>
              <a:rPr lang="en-US" baseline="-25000" dirty="0" smtClean="0"/>
              <a:t>+1</a:t>
            </a:r>
            <a:r>
              <a:rPr lang="en-US" dirty="0"/>
              <a:t>, </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660" t="76230" r="32948" b="18442"/>
          <a:stretch/>
        </p:blipFill>
        <p:spPr bwMode="auto">
          <a:xfrm>
            <a:off x="1331640" y="4891555"/>
            <a:ext cx="6888578" cy="101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7952" t="53125" r="47323" b="42113"/>
          <a:stretch/>
        </p:blipFill>
        <p:spPr bwMode="auto">
          <a:xfrm>
            <a:off x="1619672" y="5809761"/>
            <a:ext cx="5915925" cy="1075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7136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dirty="0"/>
              <a:t>The complete solution of the longitudinal waves along </a:t>
            </a:r>
            <a:r>
              <a:rPr lang="en-US" dirty="0" smtClean="0"/>
              <a:t>the elastic </a:t>
            </a:r>
            <a:r>
              <a:rPr lang="en-US" dirty="0"/>
              <a:t>rod is given by a linear combination of all the </a:t>
            </a:r>
            <a:r>
              <a:rPr lang="en-US" dirty="0" err="1" smtClean="0"/>
              <a:t>eigenfunctions</a:t>
            </a:r>
            <a:r>
              <a:rPr lang="en-US" dirty="0" smtClean="0"/>
              <a:t> </a:t>
            </a:r>
            <a:r>
              <a:rPr lang="en-US" dirty="0"/>
              <a:t>with </a:t>
            </a:r>
            <a:r>
              <a:rPr lang="en-US" dirty="0" smtClean="0"/>
              <a:t>their associated </a:t>
            </a:r>
            <a:r>
              <a:rPr lang="en-US" dirty="0"/>
              <a:t>initial-value solutions </a:t>
            </a:r>
            <a:r>
              <a:rPr lang="en-US" dirty="0" smtClean="0"/>
              <a:t>as:</a:t>
            </a:r>
          </a:p>
          <a:p>
            <a:endParaRPr lang="en-US" dirty="0"/>
          </a:p>
          <a:p>
            <a:endParaRPr lang="en-US" dirty="0" smtClean="0"/>
          </a:p>
          <a:p>
            <a:endParaRPr lang="en-US" dirty="0"/>
          </a:p>
          <a:p>
            <a:r>
              <a:rPr lang="en-US" dirty="0"/>
              <a:t>where </a:t>
            </a:r>
            <a:r>
              <a:rPr lang="en-US" i="1" dirty="0" err="1" smtClean="0"/>
              <a:t>ω</a:t>
            </a:r>
            <a:r>
              <a:rPr lang="en-US" i="1" baseline="-25000" dirty="0" err="1" smtClean="0"/>
              <a:t>l</a:t>
            </a:r>
            <a:r>
              <a:rPr lang="en-US" i="1" dirty="0" smtClean="0"/>
              <a:t> </a:t>
            </a:r>
            <a:r>
              <a:rPr lang="en-US" dirty="0"/>
              <a:t>= </a:t>
            </a:r>
            <a:r>
              <a:rPr lang="en-US" i="1" dirty="0" err="1" smtClean="0"/>
              <a:t>ck</a:t>
            </a:r>
            <a:r>
              <a:rPr lang="en-US" i="1" baseline="-25000" dirty="0" err="1" smtClean="0"/>
              <a:t>l</a:t>
            </a:r>
            <a:r>
              <a:rPr lang="en-US" i="1" dirty="0" smtClean="0"/>
              <a:t> </a:t>
            </a:r>
            <a:r>
              <a:rPr lang="en-US" dirty="0"/>
              <a:t>, and </a:t>
            </a:r>
            <a:r>
              <a:rPr lang="en-US" i="1" dirty="0" smtClean="0"/>
              <a:t>a</a:t>
            </a:r>
            <a:r>
              <a:rPr lang="en-US" i="1" baseline="-25000" dirty="0" smtClean="0"/>
              <a:t>l</a:t>
            </a:r>
            <a:r>
              <a:rPr lang="en-US" i="1" dirty="0" smtClean="0"/>
              <a:t> </a:t>
            </a:r>
            <a:r>
              <a:rPr lang="en-US" dirty="0"/>
              <a:t>and </a:t>
            </a:r>
            <a:r>
              <a:rPr lang="en-US" i="1" dirty="0" err="1" smtClean="0"/>
              <a:t>b</a:t>
            </a:r>
            <a:r>
              <a:rPr lang="en-US" i="1" baseline="-25000" dirty="0" err="1" smtClean="0"/>
              <a:t>l</a:t>
            </a:r>
            <a:r>
              <a:rPr lang="en-US" i="1" dirty="0" smtClean="0"/>
              <a:t> </a:t>
            </a:r>
            <a:r>
              <a:rPr lang="en-US" dirty="0"/>
              <a:t>are the coefficients to be determined by the </a:t>
            </a:r>
            <a:r>
              <a:rPr lang="en-US" dirty="0" smtClean="0"/>
              <a:t>initial conditions</a:t>
            </a:r>
            <a:r>
              <a:rPr lang="en-US" dirty="0"/>
              <a:t>.</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623" t="59631" r="33639" b="33197"/>
          <a:stretch/>
        </p:blipFill>
        <p:spPr bwMode="auto">
          <a:xfrm>
            <a:off x="852240" y="3356992"/>
            <a:ext cx="7446711" cy="1447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8831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71400"/>
            <a:ext cx="8229600" cy="1143000"/>
          </a:xfrm>
        </p:spPr>
        <p:txBody>
          <a:bodyPr/>
          <a:lstStyle/>
          <a:p>
            <a:r>
              <a:rPr lang="en-US" dirty="0" smtClean="0"/>
              <a:t>Project B</a:t>
            </a:r>
            <a:endParaRPr lang="en-US" dirty="0"/>
          </a:p>
        </p:txBody>
      </p:sp>
      <p:sp>
        <p:nvSpPr>
          <p:cNvPr id="3" name="内容占位符 2"/>
          <p:cNvSpPr>
            <a:spLocks noGrp="1"/>
          </p:cNvSpPr>
          <p:nvPr>
            <p:ph idx="1"/>
          </p:nvPr>
        </p:nvSpPr>
        <p:spPr>
          <a:xfrm>
            <a:off x="539552" y="692696"/>
            <a:ext cx="8363272" cy="4857403"/>
          </a:xfrm>
        </p:spPr>
        <p:txBody>
          <a:bodyPr>
            <a:noAutofit/>
          </a:bodyPr>
          <a:lstStyle/>
          <a:p>
            <a:r>
              <a:rPr lang="en-US" sz="1600" dirty="0" smtClean="0"/>
              <a:t>Send me a brief report (including code) and prepare a </a:t>
            </a:r>
            <a:r>
              <a:rPr lang="en-US" altLang="zh-CN" sz="1600" dirty="0" smtClean="0"/>
              <a:t>5</a:t>
            </a:r>
            <a:r>
              <a:rPr lang="en-US" sz="1600" dirty="0" smtClean="0"/>
              <a:t> min presentation. </a:t>
            </a:r>
          </a:p>
          <a:p>
            <a:r>
              <a:rPr lang="en-US" sz="1600" dirty="0" smtClean="0"/>
              <a:t>Choose one of the following options: (each topic can be chosen by </a:t>
            </a:r>
            <a:r>
              <a:rPr lang="en-US" altLang="zh-CN" sz="1600" dirty="0" smtClean="0"/>
              <a:t>one</a:t>
            </a:r>
            <a:r>
              <a:rPr lang="en-US" sz="1600" dirty="0" smtClean="0"/>
              <a:t> </a:t>
            </a:r>
            <a:r>
              <a:rPr lang="en-US" altLang="zh-CN" sz="1600" dirty="0" smtClean="0"/>
              <a:t>or two </a:t>
            </a:r>
            <a:r>
              <a:rPr lang="en-US" sz="1600" dirty="0" smtClean="0"/>
              <a:t>students. First come, first serve.) You are highly encouraged to choose your own topic, which need my approval.</a:t>
            </a:r>
          </a:p>
          <a:p>
            <a:r>
              <a:rPr lang="en-US" sz="1600" dirty="0" smtClean="0"/>
              <a:t>1 Write a 2D </a:t>
            </a:r>
            <a:r>
              <a:rPr lang="en-US" sz="1600" dirty="0" err="1" smtClean="0"/>
              <a:t>Ising</a:t>
            </a:r>
            <a:r>
              <a:rPr lang="en-US" sz="1600" dirty="0" smtClean="0"/>
              <a:t> model code and update each lattice site. Calculate the total energy as a function of your simulation steps and the possible critical temperature, plot your configuration, show the details of your simulations in your presentation. You can self define some parameters with reasonable physical justifications. (10% Bonus will be given if you try some block updating scheme we discussed in the class, still the maximum is capped at 100%) </a:t>
            </a:r>
          </a:p>
          <a:p>
            <a:r>
              <a:rPr lang="en-US" sz="1600" dirty="0" smtClean="0"/>
              <a:t>2 Write a surface diffusion code to study nucleation problems on a 2D square lattice. You can define the parameters of vibrational frequencies, diffusion barriers (D) and deposition rate (R). Assume when the atoms meet each other, they will stay on the lattice site to form islands. From your simulation results, show that the number density of islands is proportional to  (R/D)</a:t>
            </a:r>
            <a:r>
              <a:rPr lang="en-US" sz="1600" baseline="30000" dirty="0" smtClean="0"/>
              <a:t>1/3</a:t>
            </a:r>
            <a:r>
              <a:rPr lang="en-US" sz="1600" dirty="0" smtClean="0"/>
              <a:t> in your presentation. </a:t>
            </a:r>
          </a:p>
          <a:p>
            <a:r>
              <a:rPr lang="en-US" sz="1600" dirty="0" smtClean="0"/>
              <a:t>3 Finish the following two problems: a) </a:t>
            </a:r>
            <a:r>
              <a:rPr lang="en-US" sz="1600" dirty="0"/>
              <a:t>Calculate the </a:t>
            </a:r>
            <a:r>
              <a:rPr lang="en-US" sz="1600" dirty="0" smtClean="0"/>
              <a:t>integral with </a:t>
            </a:r>
            <a:r>
              <a:rPr lang="en-US" sz="1600" dirty="0"/>
              <a:t>the Metropolis algorithm and compare the Monte Carlo result with the</a:t>
            </a:r>
          </a:p>
          <a:p>
            <a:pPr marL="0" indent="0">
              <a:buNone/>
            </a:pPr>
            <a:r>
              <a:rPr lang="en-US" sz="1600" dirty="0" smtClean="0"/>
              <a:t>       exact </a:t>
            </a:r>
            <a:r>
              <a:rPr lang="en-US" sz="1600" dirty="0"/>
              <a:t>result</a:t>
            </a:r>
            <a:r>
              <a:rPr lang="en-US" sz="1600" dirty="0" smtClean="0"/>
              <a:t>.</a:t>
            </a:r>
          </a:p>
          <a:p>
            <a:pPr marL="0" indent="0">
              <a:buNone/>
            </a:pPr>
            <a:endParaRPr lang="en-US" sz="1600" dirty="0" smtClean="0"/>
          </a:p>
          <a:p>
            <a:pPr marL="0" indent="0">
              <a:buNone/>
            </a:pPr>
            <a:r>
              <a:rPr lang="en-US" sz="1600" dirty="0" smtClean="0"/>
              <a:t>          (b) Search on line to find algorithms and revise them to plot beautiful fractal shapes (smoke, fire …)or cartoons with random sampling approaches.</a:t>
            </a:r>
          </a:p>
          <a:p>
            <a:r>
              <a:rPr lang="en-US" sz="1600" dirty="0" smtClean="0"/>
              <a:t>Find your own interested problems and perform Monte Carlo simulations. Need to get my approval. </a:t>
            </a:r>
          </a:p>
          <a:p>
            <a:r>
              <a:rPr lang="en-US" sz="1600" dirty="0" smtClean="0"/>
              <a:t>Presentation will be scheduled in </a:t>
            </a:r>
            <a:r>
              <a:rPr lang="en-US" sz="1600" dirty="0"/>
              <a:t> </a:t>
            </a:r>
            <a:r>
              <a:rPr lang="en-US" sz="1600" dirty="0" smtClean="0"/>
              <a:t>the last class.  </a:t>
            </a:r>
            <a:r>
              <a:rPr lang="en-US" altLang="zh-CN" sz="1600" dirty="0" smtClean="0"/>
              <a:t>Please let me know your choice in two weeks. </a:t>
            </a:r>
            <a:endParaRPr lang="en-US" sz="1600" dirty="0" smtClean="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30123" r="37095" b="61885"/>
          <a:stretch/>
        </p:blipFill>
        <p:spPr bwMode="auto">
          <a:xfrm>
            <a:off x="5292080" y="4365104"/>
            <a:ext cx="2368742" cy="824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561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The shooting method</a:t>
            </a:r>
            <a:endParaRPr lang="en-US" dirty="0"/>
          </a:p>
        </p:txBody>
      </p:sp>
      <p:sp>
        <p:nvSpPr>
          <p:cNvPr id="4" name="内容占位符 3"/>
          <p:cNvSpPr>
            <a:spLocks noGrp="1"/>
          </p:cNvSpPr>
          <p:nvPr>
            <p:ph idx="1"/>
          </p:nvPr>
        </p:nvSpPr>
        <p:spPr>
          <a:xfrm>
            <a:off x="467544" y="1484784"/>
            <a:ext cx="8229600" cy="4525963"/>
          </a:xfrm>
        </p:spPr>
        <p:txBody>
          <a:bodyPr>
            <a:normAutofit/>
          </a:bodyPr>
          <a:lstStyle/>
          <a:p>
            <a:r>
              <a:rPr lang="en-US" dirty="0" smtClean="0"/>
              <a:t>A simple method for boundary and </a:t>
            </a:r>
            <a:r>
              <a:rPr lang="en-US" dirty="0" err="1" smtClean="0"/>
              <a:t>eigen</a:t>
            </a:r>
            <a:r>
              <a:rPr lang="en-US" dirty="0" smtClean="0"/>
              <a:t> value problems.</a:t>
            </a:r>
          </a:p>
          <a:p>
            <a:r>
              <a:rPr lang="en-US" dirty="0"/>
              <a:t>F</a:t>
            </a:r>
            <a:r>
              <a:rPr lang="en-US" dirty="0" smtClean="0"/>
              <a:t>irst </a:t>
            </a:r>
            <a:r>
              <a:rPr lang="en-US" dirty="0"/>
              <a:t>convert the second-order differential equation into two </a:t>
            </a:r>
            <a:r>
              <a:rPr lang="en-US" dirty="0" smtClean="0"/>
              <a:t>first-order differential </a:t>
            </a:r>
            <a:r>
              <a:rPr lang="en-US" dirty="0"/>
              <a:t>equations </a:t>
            </a:r>
            <a:endParaRPr lang="en-US" dirty="0" smtClean="0"/>
          </a:p>
          <a:p>
            <a:pPr lvl="1"/>
            <a:r>
              <a:rPr lang="en-US" dirty="0" smtClean="0"/>
              <a:t>by </a:t>
            </a:r>
            <a:r>
              <a:rPr lang="en-US" dirty="0"/>
              <a:t>defining </a:t>
            </a:r>
            <a:r>
              <a:rPr lang="en-US" i="1" dirty="0" smtClean="0"/>
              <a:t>y</a:t>
            </a:r>
            <a:r>
              <a:rPr lang="en-US" dirty="0" smtClean="0"/>
              <a:t>1= </a:t>
            </a:r>
            <a:r>
              <a:rPr lang="en-US" i="1" dirty="0"/>
              <a:t>u </a:t>
            </a:r>
            <a:r>
              <a:rPr lang="en-US" dirty="0"/>
              <a:t>and </a:t>
            </a:r>
            <a:r>
              <a:rPr lang="en-US" i="1" dirty="0" smtClean="0"/>
              <a:t>y</a:t>
            </a:r>
            <a:r>
              <a:rPr lang="en-US" dirty="0" smtClean="0"/>
              <a:t>2= </a:t>
            </a:r>
            <a:r>
              <a:rPr lang="en-US" i="1" dirty="0" smtClean="0"/>
              <a:t>u’</a:t>
            </a:r>
            <a:r>
              <a:rPr lang="en-US" dirty="0" smtClean="0"/>
              <a:t>, assume </a:t>
            </a:r>
            <a:r>
              <a:rPr lang="en-US" dirty="0"/>
              <a:t>that the boundary conditions are </a:t>
            </a:r>
            <a:r>
              <a:rPr lang="en-US" i="1" dirty="0" smtClean="0"/>
              <a:t>u</a:t>
            </a:r>
            <a:r>
              <a:rPr lang="en-US" dirty="0" smtClean="0"/>
              <a:t>(0) </a:t>
            </a:r>
            <a:r>
              <a:rPr lang="en-US" dirty="0"/>
              <a:t>= </a:t>
            </a:r>
            <a:r>
              <a:rPr lang="en-US" i="1" dirty="0" smtClean="0"/>
              <a:t>u0</a:t>
            </a:r>
            <a:r>
              <a:rPr lang="en-US" sz="400" dirty="0" smtClean="0"/>
              <a:t>0  </a:t>
            </a:r>
            <a:r>
              <a:rPr lang="en-US" dirty="0" smtClean="0"/>
              <a:t>and </a:t>
            </a:r>
            <a:r>
              <a:rPr lang="en-US" i="1" dirty="0" smtClean="0"/>
              <a:t>u</a:t>
            </a:r>
            <a:r>
              <a:rPr lang="en-US" dirty="0" smtClean="0"/>
              <a:t>(1</a:t>
            </a:r>
            <a:r>
              <a:rPr lang="en-US" dirty="0"/>
              <a:t>) = </a:t>
            </a:r>
            <a:r>
              <a:rPr lang="en-US" i="1" dirty="0" smtClean="0"/>
              <a:t>u1</a:t>
            </a:r>
            <a:r>
              <a:rPr lang="en-US" sz="800" dirty="0" smtClean="0"/>
              <a:t>1</a:t>
            </a:r>
            <a:endParaRPr lang="en-US" dirty="0" smtClean="0"/>
          </a:p>
          <a:p>
            <a:pPr lvl="1"/>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614" t="35246" r="37786" b="54508"/>
          <a:stretch/>
        </p:blipFill>
        <p:spPr bwMode="auto">
          <a:xfrm>
            <a:off x="2120115" y="5085184"/>
            <a:ext cx="3261987" cy="1772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58734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lnSpcReduction="10000"/>
          </a:bodyPr>
          <a:lstStyle/>
          <a:p>
            <a:r>
              <a:rPr lang="en-US" dirty="0"/>
              <a:t>The </a:t>
            </a:r>
            <a:r>
              <a:rPr lang="en-US" dirty="0" smtClean="0"/>
              <a:t>key </a:t>
            </a:r>
            <a:r>
              <a:rPr lang="en-US" dirty="0"/>
              <a:t>is to make the problem look like an initial-value problem </a:t>
            </a:r>
            <a:endParaRPr lang="en-US" dirty="0" smtClean="0"/>
          </a:p>
          <a:p>
            <a:pPr lvl="1"/>
            <a:r>
              <a:rPr lang="en-US" dirty="0" smtClean="0"/>
              <a:t>By introducing </a:t>
            </a:r>
            <a:r>
              <a:rPr lang="en-US" dirty="0"/>
              <a:t>an adjustable parameter; </a:t>
            </a:r>
            <a:endParaRPr lang="en-US" dirty="0" smtClean="0"/>
          </a:p>
          <a:p>
            <a:pPr lvl="1"/>
            <a:r>
              <a:rPr lang="en-US" dirty="0" smtClean="0"/>
              <a:t>the </a:t>
            </a:r>
            <a:r>
              <a:rPr lang="en-US" dirty="0"/>
              <a:t>solution is then obtained by </a:t>
            </a:r>
            <a:r>
              <a:rPr lang="en-US" dirty="0" smtClean="0"/>
              <a:t>varying the </a:t>
            </a:r>
            <a:r>
              <a:rPr lang="en-US" dirty="0"/>
              <a:t>parameter</a:t>
            </a:r>
            <a:r>
              <a:rPr lang="en-US" dirty="0" smtClean="0"/>
              <a:t>.</a:t>
            </a:r>
            <a:endParaRPr lang="en-US" dirty="0"/>
          </a:p>
          <a:p>
            <a:r>
              <a:rPr lang="en-US" dirty="0" smtClean="0"/>
              <a:t> </a:t>
            </a:r>
            <a:r>
              <a:rPr lang="en-US" i="1" dirty="0"/>
              <a:t>u</a:t>
            </a:r>
            <a:r>
              <a:rPr lang="en-US" dirty="0"/>
              <a:t>(0) is given already, we can make a guess for the </a:t>
            </a:r>
            <a:r>
              <a:rPr lang="en-US" dirty="0" smtClean="0"/>
              <a:t>first order</a:t>
            </a:r>
            <a:r>
              <a:rPr lang="en-US" dirty="0"/>
              <a:t> </a:t>
            </a:r>
            <a:r>
              <a:rPr lang="en-US" dirty="0" smtClean="0"/>
              <a:t>derivative </a:t>
            </a:r>
            <a:r>
              <a:rPr lang="en-US" dirty="0"/>
              <a:t>at </a:t>
            </a:r>
            <a:r>
              <a:rPr lang="en-US" i="1" dirty="0"/>
              <a:t>x </a:t>
            </a:r>
            <a:r>
              <a:rPr lang="en-US" dirty="0"/>
              <a:t>= 0, </a:t>
            </a:r>
            <a:endParaRPr lang="en-US" dirty="0" smtClean="0"/>
          </a:p>
          <a:p>
            <a:pPr lvl="1"/>
            <a:r>
              <a:rPr lang="en-US" dirty="0" smtClean="0"/>
              <a:t>for </a:t>
            </a:r>
            <a:r>
              <a:rPr lang="en-US" dirty="0"/>
              <a:t>example, </a:t>
            </a:r>
            <a:r>
              <a:rPr lang="en-US" i="1" dirty="0" smtClean="0"/>
              <a:t>u’</a:t>
            </a:r>
            <a:r>
              <a:rPr lang="en-US" dirty="0" smtClean="0"/>
              <a:t>(</a:t>
            </a:r>
            <a:r>
              <a:rPr lang="en-US" dirty="0"/>
              <a:t>0) = </a:t>
            </a:r>
            <a:r>
              <a:rPr lang="el-GR" i="1" dirty="0"/>
              <a:t>α</a:t>
            </a:r>
            <a:r>
              <a:rPr lang="el-GR" dirty="0" smtClean="0"/>
              <a:t>.</a:t>
            </a:r>
            <a:endParaRPr lang="en-US" dirty="0" smtClean="0"/>
          </a:p>
          <a:p>
            <a:pPr lvl="2"/>
            <a:r>
              <a:rPr lang="en-US" i="1" dirty="0"/>
              <a:t>α </a:t>
            </a:r>
            <a:r>
              <a:rPr lang="en-US" dirty="0"/>
              <a:t>is the parameter to </a:t>
            </a:r>
            <a:r>
              <a:rPr lang="en-US" dirty="0" smtClean="0"/>
              <a:t>be adjusted</a:t>
            </a:r>
            <a:endParaRPr lang="en-US" dirty="0"/>
          </a:p>
        </p:txBody>
      </p:sp>
    </p:spTree>
    <p:extLst>
      <p:ext uri="{BB962C8B-B14F-4D97-AF65-F5344CB8AC3E}">
        <p14:creationId xmlns:p14="http://schemas.microsoft.com/office/powerpoint/2010/main" val="10241652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dirty="0"/>
          </a:p>
        </p:txBody>
      </p:sp>
      <p:sp>
        <p:nvSpPr>
          <p:cNvPr id="3" name="内容占位符 2"/>
          <p:cNvSpPr>
            <a:spLocks noGrp="1"/>
          </p:cNvSpPr>
          <p:nvPr>
            <p:ph idx="1"/>
          </p:nvPr>
        </p:nvSpPr>
        <p:spPr/>
        <p:txBody>
          <a:bodyPr>
            <a:normAutofit/>
          </a:bodyPr>
          <a:lstStyle/>
          <a:p>
            <a:r>
              <a:rPr lang="en-US" dirty="0"/>
              <a:t>For a specific </a:t>
            </a:r>
            <a:r>
              <a:rPr lang="en-US" i="1" dirty="0"/>
              <a:t>α</a:t>
            </a:r>
            <a:r>
              <a:rPr lang="en-US" dirty="0"/>
              <a:t>, we can integrate the equation to </a:t>
            </a:r>
            <a:r>
              <a:rPr lang="en-US" i="1" dirty="0"/>
              <a:t>x </a:t>
            </a:r>
            <a:r>
              <a:rPr lang="en-US" dirty="0"/>
              <a:t>= 1 with any </a:t>
            </a:r>
            <a:r>
              <a:rPr lang="en-US" dirty="0" smtClean="0"/>
              <a:t>of the </a:t>
            </a:r>
            <a:r>
              <a:rPr lang="en-US" dirty="0"/>
              <a:t>algorithms discussed earlier for initial-value problems</a:t>
            </a:r>
            <a:r>
              <a:rPr lang="en-US" dirty="0" smtClean="0"/>
              <a:t>.</a:t>
            </a:r>
          </a:p>
          <a:p>
            <a:r>
              <a:rPr lang="en-US" dirty="0"/>
              <a:t>Because the </a:t>
            </a:r>
            <a:r>
              <a:rPr lang="en-US" dirty="0" smtClean="0"/>
              <a:t>initial choice </a:t>
            </a:r>
            <a:r>
              <a:rPr lang="en-US" dirty="0"/>
              <a:t>of </a:t>
            </a:r>
            <a:r>
              <a:rPr lang="en-US" i="1" dirty="0"/>
              <a:t>α </a:t>
            </a:r>
            <a:r>
              <a:rPr lang="en-US" dirty="0"/>
              <a:t>can hardly be the actual derivative at </a:t>
            </a:r>
            <a:r>
              <a:rPr lang="en-US" i="1" dirty="0"/>
              <a:t>x </a:t>
            </a:r>
            <a:r>
              <a:rPr lang="en-US" dirty="0"/>
              <a:t>= 0, the value of the </a:t>
            </a:r>
            <a:r>
              <a:rPr lang="en-US" dirty="0" smtClean="0"/>
              <a:t>function </a:t>
            </a:r>
            <a:r>
              <a:rPr lang="en-US" i="1" dirty="0" smtClean="0"/>
              <a:t>u</a:t>
            </a:r>
            <a:r>
              <a:rPr lang="en-US" i="1" baseline="-25000" dirty="0" smtClean="0"/>
              <a:t>α</a:t>
            </a:r>
            <a:r>
              <a:rPr lang="en-US" dirty="0" smtClean="0"/>
              <a:t>(1</a:t>
            </a:r>
            <a:r>
              <a:rPr lang="en-US" dirty="0"/>
              <a:t>), resulting from the integration with </a:t>
            </a:r>
            <a:r>
              <a:rPr lang="en-US" i="1" dirty="0" smtClean="0"/>
              <a:t>u’</a:t>
            </a:r>
            <a:r>
              <a:rPr lang="en-US" dirty="0" smtClean="0"/>
              <a:t>(</a:t>
            </a:r>
            <a:r>
              <a:rPr lang="en-US" dirty="0"/>
              <a:t>0) = </a:t>
            </a:r>
            <a:r>
              <a:rPr lang="en-US" i="1" dirty="0"/>
              <a:t>α </a:t>
            </a:r>
            <a:r>
              <a:rPr lang="en-US" dirty="0"/>
              <a:t>to </a:t>
            </a:r>
            <a:r>
              <a:rPr lang="en-US" i="1" dirty="0"/>
              <a:t>x </a:t>
            </a:r>
            <a:r>
              <a:rPr lang="en-US" dirty="0"/>
              <a:t>= 1, would not be </a:t>
            </a:r>
            <a:r>
              <a:rPr lang="en-US" dirty="0" smtClean="0"/>
              <a:t>the same </a:t>
            </a:r>
            <a:r>
              <a:rPr lang="en-US" dirty="0"/>
              <a:t>as </a:t>
            </a:r>
            <a:r>
              <a:rPr lang="en-US" i="1" dirty="0"/>
              <a:t>u</a:t>
            </a:r>
            <a:r>
              <a:rPr lang="en-US" dirty="0"/>
              <a:t>1.</a:t>
            </a:r>
          </a:p>
        </p:txBody>
      </p:sp>
    </p:spTree>
    <p:extLst>
      <p:ext uri="{BB962C8B-B14F-4D97-AF65-F5344CB8AC3E}">
        <p14:creationId xmlns:p14="http://schemas.microsoft.com/office/powerpoint/2010/main" val="7478568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The idea of the shooting method is to use one of the root </a:t>
            </a:r>
            <a:r>
              <a:rPr lang="en-US" dirty="0" smtClean="0"/>
              <a:t>search algorithms </a:t>
            </a:r>
            <a:r>
              <a:rPr lang="en-US" dirty="0"/>
              <a:t>to find the appropriate </a:t>
            </a:r>
            <a:r>
              <a:rPr lang="en-US" i="1" dirty="0"/>
              <a:t>α </a:t>
            </a:r>
            <a:r>
              <a:rPr lang="en-US" dirty="0"/>
              <a:t>that ensures </a:t>
            </a:r>
            <a:r>
              <a:rPr lang="en-US" i="1" dirty="0"/>
              <a:t>f </a:t>
            </a:r>
            <a:r>
              <a:rPr lang="en-US" dirty="0"/>
              <a:t>(</a:t>
            </a:r>
            <a:r>
              <a:rPr lang="en-US" i="1" dirty="0"/>
              <a:t>α</a:t>
            </a:r>
            <a:r>
              <a:rPr lang="en-US" dirty="0"/>
              <a:t>) = </a:t>
            </a:r>
            <a:r>
              <a:rPr lang="en-US" i="1" dirty="0" smtClean="0"/>
              <a:t>u</a:t>
            </a:r>
            <a:r>
              <a:rPr lang="en-US" i="1" baseline="-25000" dirty="0" smtClean="0"/>
              <a:t>α</a:t>
            </a:r>
            <a:r>
              <a:rPr lang="en-US" dirty="0" smtClean="0"/>
              <a:t>(1</a:t>
            </a:r>
            <a:r>
              <a:rPr lang="en-US" dirty="0"/>
              <a:t>) − </a:t>
            </a:r>
            <a:r>
              <a:rPr lang="en-US" i="1" dirty="0"/>
              <a:t>u</a:t>
            </a:r>
            <a:r>
              <a:rPr lang="en-US" dirty="0"/>
              <a:t>1 = 0 </a:t>
            </a:r>
            <a:r>
              <a:rPr lang="en-US" dirty="0" smtClean="0"/>
              <a:t>within a </a:t>
            </a:r>
            <a:r>
              <a:rPr lang="en-US" dirty="0"/>
              <a:t>given tolerance </a:t>
            </a:r>
            <a:r>
              <a:rPr lang="el-GR" i="1" dirty="0"/>
              <a:t>δ</a:t>
            </a:r>
            <a:r>
              <a:rPr lang="el-GR" dirty="0"/>
              <a:t>.</a:t>
            </a:r>
            <a:endParaRPr lang="en-US" dirty="0"/>
          </a:p>
        </p:txBody>
      </p:sp>
    </p:spTree>
    <p:extLst>
      <p:ext uri="{BB962C8B-B14F-4D97-AF65-F5344CB8AC3E}">
        <p14:creationId xmlns:p14="http://schemas.microsoft.com/office/powerpoint/2010/main" val="36520300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dirty="0"/>
              <a:t>A</a:t>
            </a:r>
            <a:r>
              <a:rPr lang="en-US" dirty="0" smtClean="0"/>
              <a:t>n </a:t>
            </a:r>
            <a:r>
              <a:rPr lang="en-US" dirty="0"/>
              <a:t>actual numerical example to illustrate the scheme. </a:t>
            </a:r>
            <a:endParaRPr lang="en-US" dirty="0" smtClean="0"/>
          </a:p>
          <a:p>
            <a:r>
              <a:rPr lang="en-US" dirty="0" smtClean="0"/>
              <a:t>Assume that we </a:t>
            </a:r>
            <a:r>
              <a:rPr lang="en-US" dirty="0"/>
              <a:t>want to solve the differential equation</a:t>
            </a:r>
          </a:p>
          <a:p>
            <a:r>
              <a:rPr lang="en-US" i="1" dirty="0"/>
              <a:t>u</a:t>
            </a:r>
            <a:r>
              <a:rPr lang="en-US" i="1" dirty="0" smtClean="0"/>
              <a:t>’’</a:t>
            </a:r>
            <a:r>
              <a:rPr lang="en-US" dirty="0" smtClean="0"/>
              <a:t> </a:t>
            </a:r>
            <a:r>
              <a:rPr lang="en-US" dirty="0"/>
              <a:t>= − </a:t>
            </a:r>
            <a:r>
              <a:rPr lang="el-GR" i="1" dirty="0" smtClean="0"/>
              <a:t>π</a:t>
            </a:r>
            <a:r>
              <a:rPr lang="el-GR" baseline="30000" dirty="0" smtClean="0"/>
              <a:t>2</a:t>
            </a:r>
            <a:r>
              <a:rPr lang="en-US" dirty="0" smtClean="0"/>
              <a:t> (u+1)/4</a:t>
            </a:r>
          </a:p>
          <a:p>
            <a:r>
              <a:rPr lang="en-US" dirty="0"/>
              <a:t>boundary conditions </a:t>
            </a:r>
            <a:r>
              <a:rPr lang="en-US" i="1" dirty="0"/>
              <a:t>u</a:t>
            </a:r>
            <a:r>
              <a:rPr lang="en-US" dirty="0"/>
              <a:t>(0) = 0 and </a:t>
            </a:r>
            <a:r>
              <a:rPr lang="en-US" i="1" dirty="0"/>
              <a:t>u</a:t>
            </a:r>
            <a:r>
              <a:rPr lang="en-US" dirty="0"/>
              <a:t>(1) = 1. </a:t>
            </a:r>
          </a:p>
          <a:p>
            <a:r>
              <a:rPr lang="en-US" i="1" dirty="0" smtClean="0"/>
              <a:t>Define the new variables: y</a:t>
            </a:r>
            <a:r>
              <a:rPr lang="en-US" dirty="0" smtClean="0"/>
              <a:t>1= </a:t>
            </a:r>
            <a:r>
              <a:rPr lang="en-US" i="1" dirty="0"/>
              <a:t>u </a:t>
            </a:r>
            <a:r>
              <a:rPr lang="en-US" dirty="0"/>
              <a:t>and </a:t>
            </a:r>
            <a:r>
              <a:rPr lang="en-US" i="1" dirty="0" smtClean="0"/>
              <a:t>y</a:t>
            </a:r>
            <a:r>
              <a:rPr lang="en-US" dirty="0" smtClean="0"/>
              <a:t>2= </a:t>
            </a:r>
            <a:r>
              <a:rPr lang="en-US" i="1" dirty="0" smtClean="0"/>
              <a:t>u’</a:t>
            </a:r>
          </a:p>
          <a:p>
            <a:r>
              <a:rPr lang="en-US" i="1" dirty="0" smtClean="0"/>
              <a:t>dy</a:t>
            </a:r>
            <a:r>
              <a:rPr lang="en-US" dirty="0" smtClean="0"/>
              <a:t>1/</a:t>
            </a:r>
            <a:r>
              <a:rPr lang="en-US" i="1" dirty="0" smtClean="0"/>
              <a:t>dx </a:t>
            </a:r>
            <a:r>
              <a:rPr lang="en-US" dirty="0" smtClean="0"/>
              <a:t>= </a:t>
            </a:r>
            <a:r>
              <a:rPr lang="en-US" i="1" dirty="0"/>
              <a:t>y</a:t>
            </a:r>
            <a:r>
              <a:rPr lang="en-US" dirty="0"/>
              <a:t>2</a:t>
            </a:r>
            <a:r>
              <a:rPr lang="en-US" i="1" dirty="0"/>
              <a:t>, </a:t>
            </a:r>
            <a:endParaRPr lang="en-US" dirty="0"/>
          </a:p>
          <a:p>
            <a:r>
              <a:rPr lang="en-US" i="1" dirty="0" smtClean="0"/>
              <a:t>dy</a:t>
            </a:r>
            <a:r>
              <a:rPr lang="en-US" dirty="0" smtClean="0"/>
              <a:t>2/</a:t>
            </a:r>
            <a:r>
              <a:rPr lang="en-US" i="1" dirty="0" smtClean="0"/>
              <a:t>dx</a:t>
            </a:r>
            <a:r>
              <a:rPr lang="el-GR" dirty="0" smtClean="0"/>
              <a:t>= </a:t>
            </a:r>
            <a:r>
              <a:rPr lang="el-GR" dirty="0"/>
              <a:t>− </a:t>
            </a:r>
            <a:r>
              <a:rPr lang="el-GR" i="1" dirty="0" smtClean="0"/>
              <a:t>π</a:t>
            </a:r>
            <a:r>
              <a:rPr lang="el-GR" baseline="30000" dirty="0" smtClean="0"/>
              <a:t>2</a:t>
            </a:r>
            <a:r>
              <a:rPr lang="en-US" dirty="0" smtClean="0"/>
              <a:t>(</a:t>
            </a:r>
            <a:r>
              <a:rPr lang="en-US" i="1" dirty="0" smtClean="0"/>
              <a:t>y</a:t>
            </a:r>
            <a:r>
              <a:rPr lang="en-US" dirty="0" smtClean="0"/>
              <a:t>1+ </a:t>
            </a:r>
            <a:r>
              <a:rPr lang="en-US" dirty="0"/>
              <a:t>1</a:t>
            </a:r>
            <a:r>
              <a:rPr lang="en-US" dirty="0" smtClean="0"/>
              <a:t>) / 4</a:t>
            </a:r>
            <a:r>
              <a:rPr lang="en-US" i="1" dirty="0" smtClean="0"/>
              <a:t>.</a:t>
            </a:r>
          </a:p>
          <a:p>
            <a:endParaRPr lang="en-US" dirty="0"/>
          </a:p>
        </p:txBody>
      </p:sp>
    </p:spTree>
    <p:extLst>
      <p:ext uri="{BB962C8B-B14F-4D97-AF65-F5344CB8AC3E}">
        <p14:creationId xmlns:p14="http://schemas.microsoft.com/office/powerpoint/2010/main" val="4702151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Now assume that this equation set has the initial values </a:t>
            </a:r>
            <a:r>
              <a:rPr lang="en-US" i="1" dirty="0"/>
              <a:t>y</a:t>
            </a:r>
            <a:r>
              <a:rPr lang="en-US" dirty="0"/>
              <a:t>1(0) = 0 and </a:t>
            </a:r>
            <a:r>
              <a:rPr lang="en-US" i="1" dirty="0"/>
              <a:t>y</a:t>
            </a:r>
            <a:r>
              <a:rPr lang="en-US" dirty="0"/>
              <a:t>2(0) </a:t>
            </a:r>
            <a:r>
              <a:rPr lang="en-US" dirty="0" smtClean="0"/>
              <a:t>= </a:t>
            </a:r>
            <a:r>
              <a:rPr lang="en-US" i="1" dirty="0"/>
              <a:t>α</a:t>
            </a:r>
            <a:r>
              <a:rPr lang="en-US" dirty="0" smtClean="0"/>
              <a:t>.</a:t>
            </a:r>
          </a:p>
          <a:p>
            <a:r>
              <a:rPr lang="en-US" dirty="0"/>
              <a:t>Here </a:t>
            </a:r>
            <a:r>
              <a:rPr lang="en-US" i="1" dirty="0"/>
              <a:t>α </a:t>
            </a:r>
            <a:r>
              <a:rPr lang="en-US" dirty="0"/>
              <a:t>is a parameter to be adjusted in order to have </a:t>
            </a:r>
            <a:r>
              <a:rPr lang="en-US" i="1" dirty="0"/>
              <a:t>f </a:t>
            </a:r>
            <a:r>
              <a:rPr lang="en-US" dirty="0"/>
              <a:t>(</a:t>
            </a:r>
            <a:r>
              <a:rPr lang="en-US" i="1" dirty="0"/>
              <a:t>α</a:t>
            </a:r>
            <a:r>
              <a:rPr lang="en-US" dirty="0"/>
              <a:t>) = </a:t>
            </a:r>
            <a:r>
              <a:rPr lang="en-US" i="1" dirty="0" smtClean="0"/>
              <a:t>u</a:t>
            </a:r>
            <a:r>
              <a:rPr lang="en-US" i="1" baseline="-25000" dirty="0" smtClean="0"/>
              <a:t>α</a:t>
            </a:r>
            <a:r>
              <a:rPr lang="en-US" dirty="0" smtClean="0"/>
              <a:t>(1</a:t>
            </a:r>
            <a:r>
              <a:rPr lang="en-US" dirty="0"/>
              <a:t>) − 1 = 0</a:t>
            </a:r>
            <a:r>
              <a:rPr lang="en-US" dirty="0" smtClean="0"/>
              <a:t>.</a:t>
            </a:r>
          </a:p>
          <a:p>
            <a:r>
              <a:rPr lang="en-US" dirty="0"/>
              <a:t>We can combine the secant method for the root search and the </a:t>
            </a:r>
            <a:r>
              <a:rPr lang="en-US" dirty="0" smtClean="0"/>
              <a:t>fourth-order </a:t>
            </a:r>
            <a:r>
              <a:rPr lang="en-US" dirty="0" err="1" smtClean="0"/>
              <a:t>Runge</a:t>
            </a:r>
            <a:r>
              <a:rPr lang="en-US" dirty="0" smtClean="0"/>
              <a:t>–</a:t>
            </a:r>
            <a:r>
              <a:rPr lang="en-US" dirty="0" err="1" smtClean="0"/>
              <a:t>Kutta</a:t>
            </a:r>
            <a:r>
              <a:rPr lang="en-US" dirty="0" smtClean="0"/>
              <a:t> </a:t>
            </a:r>
            <a:r>
              <a:rPr lang="en-US" dirty="0"/>
              <a:t>method for initial-value problems to solve the above equation set.</a:t>
            </a:r>
          </a:p>
        </p:txBody>
      </p:sp>
    </p:spTree>
    <p:extLst>
      <p:ext uri="{BB962C8B-B14F-4D97-AF65-F5344CB8AC3E}">
        <p14:creationId xmlns:p14="http://schemas.microsoft.com/office/powerpoint/2010/main" val="9707203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142" y="659633"/>
            <a:ext cx="4572000" cy="5632311"/>
          </a:xfrm>
          <a:prstGeom prst="rect">
            <a:avLst/>
          </a:prstGeom>
        </p:spPr>
        <p:txBody>
          <a:bodyPr>
            <a:spAutoFit/>
          </a:bodyPr>
          <a:lstStyle/>
          <a:p>
            <a:r>
              <a:rPr lang="en-US" b="1" dirty="0"/>
              <a:t>// An example of solving a boundary-value problem via</a:t>
            </a:r>
          </a:p>
          <a:p>
            <a:r>
              <a:rPr lang="en-US" b="1" dirty="0"/>
              <a:t>// the shooting method. The </a:t>
            </a:r>
            <a:r>
              <a:rPr lang="en-US" b="1" dirty="0" err="1"/>
              <a:t>Runge-Kutta</a:t>
            </a:r>
            <a:r>
              <a:rPr lang="en-US" b="1" dirty="0"/>
              <a:t> and secant</a:t>
            </a:r>
          </a:p>
          <a:p>
            <a:r>
              <a:rPr lang="en-US" b="1" dirty="0"/>
              <a:t>// methods are used for integration and root search.</a:t>
            </a:r>
          </a:p>
          <a:p>
            <a:r>
              <a:rPr lang="en-US" b="1" dirty="0"/>
              <a:t>import </a:t>
            </a:r>
            <a:r>
              <a:rPr lang="en-US" b="1" dirty="0" err="1"/>
              <a:t>java.lang</a:t>
            </a:r>
            <a:r>
              <a:rPr lang="en-US" b="1" dirty="0"/>
              <a:t>.*;</a:t>
            </a:r>
          </a:p>
          <a:p>
            <a:r>
              <a:rPr lang="en-US" b="1" dirty="0"/>
              <a:t>public class Shooting {</a:t>
            </a:r>
          </a:p>
          <a:p>
            <a:r>
              <a:rPr lang="en-US" b="1" dirty="0"/>
              <a:t>static final </a:t>
            </a:r>
            <a:r>
              <a:rPr lang="en-US" b="1" dirty="0" err="1"/>
              <a:t>int</a:t>
            </a:r>
            <a:r>
              <a:rPr lang="en-US" b="1" dirty="0"/>
              <a:t> n = 100, </a:t>
            </a:r>
            <a:r>
              <a:rPr lang="en-US" b="1" dirty="0" err="1"/>
              <a:t>ni</a:t>
            </a:r>
            <a:r>
              <a:rPr lang="en-US" b="1" dirty="0"/>
              <a:t>=10, m = 5;</a:t>
            </a:r>
          </a:p>
          <a:p>
            <a:r>
              <a:rPr lang="pt-BR" b="1" dirty="0"/>
              <a:t>static final double h = 1.0/n;</a:t>
            </a:r>
          </a:p>
          <a:p>
            <a:r>
              <a:rPr lang="en-US" b="1" dirty="0"/>
              <a:t>public static void main(String </a:t>
            </a:r>
            <a:r>
              <a:rPr lang="en-US" b="1" dirty="0" err="1"/>
              <a:t>argv</a:t>
            </a:r>
            <a:r>
              <a:rPr lang="en-US" b="1" dirty="0"/>
              <a:t>[]) {</a:t>
            </a:r>
          </a:p>
          <a:p>
            <a:r>
              <a:rPr lang="it-IT" b="1" dirty="0"/>
              <a:t>double del = 1e-6, alpha0 = 1, dalpha = 0.01;</a:t>
            </a:r>
          </a:p>
          <a:p>
            <a:r>
              <a:rPr lang="en-US" b="1" dirty="0"/>
              <a:t>double y1[] = new double [n+1];</a:t>
            </a:r>
          </a:p>
          <a:p>
            <a:r>
              <a:rPr lang="en-US" b="1" dirty="0"/>
              <a:t>double y2[] = new double [n+1];</a:t>
            </a:r>
          </a:p>
          <a:p>
            <a:r>
              <a:rPr lang="en-US" b="1" dirty="0"/>
              <a:t>double y[] = new double [2];</a:t>
            </a:r>
          </a:p>
          <a:p>
            <a:r>
              <a:rPr lang="en-US" b="1" dirty="0"/>
              <a:t>// Search for the proper solution of the equation</a:t>
            </a:r>
          </a:p>
          <a:p>
            <a:r>
              <a:rPr lang="en-US" b="1" dirty="0"/>
              <a:t>y1[0] = y[0] = 0;</a:t>
            </a:r>
          </a:p>
          <a:p>
            <a:r>
              <a:rPr lang="es-ES" b="1" dirty="0"/>
              <a:t>y2[0] = y[1] = </a:t>
            </a:r>
            <a:r>
              <a:rPr lang="es-ES" b="1" dirty="0" err="1"/>
              <a:t>secant</a:t>
            </a:r>
            <a:r>
              <a:rPr lang="es-ES" b="1" dirty="0"/>
              <a:t>(ni, del, alpha0, </a:t>
            </a:r>
            <a:r>
              <a:rPr lang="es-ES" b="1" dirty="0" err="1"/>
              <a:t>dalpha</a:t>
            </a:r>
            <a:r>
              <a:rPr lang="es-ES" b="1" dirty="0"/>
              <a:t>);</a:t>
            </a:r>
          </a:p>
          <a:p>
            <a:r>
              <a:rPr lang="nn-NO" b="1" dirty="0"/>
              <a:t>for (int i=0; i&lt;n; ++i) {</a:t>
            </a:r>
            <a:endParaRPr lang="en-US" dirty="0"/>
          </a:p>
        </p:txBody>
      </p:sp>
      <p:sp>
        <p:nvSpPr>
          <p:cNvPr id="7" name="矩形 6"/>
          <p:cNvSpPr/>
          <p:nvPr/>
        </p:nvSpPr>
        <p:spPr>
          <a:xfrm>
            <a:off x="4561858" y="681074"/>
            <a:ext cx="4572000" cy="3970318"/>
          </a:xfrm>
          <a:prstGeom prst="rect">
            <a:avLst/>
          </a:prstGeom>
        </p:spPr>
        <p:txBody>
          <a:bodyPr>
            <a:spAutoFit/>
          </a:bodyPr>
          <a:lstStyle/>
          <a:p>
            <a:r>
              <a:rPr lang="en-US" b="1" dirty="0"/>
              <a:t>double x = h*</a:t>
            </a:r>
            <a:r>
              <a:rPr lang="en-US" b="1" dirty="0" err="1"/>
              <a:t>i</a:t>
            </a:r>
            <a:r>
              <a:rPr lang="en-US" b="1" dirty="0"/>
              <a:t>;</a:t>
            </a:r>
          </a:p>
          <a:p>
            <a:r>
              <a:rPr lang="en-US" b="1" dirty="0"/>
              <a:t>y = </a:t>
            </a:r>
            <a:r>
              <a:rPr lang="en-US" b="1" dirty="0" err="1"/>
              <a:t>rungeKutta</a:t>
            </a:r>
            <a:r>
              <a:rPr lang="en-US" b="1" dirty="0"/>
              <a:t>(y, x, h);</a:t>
            </a:r>
          </a:p>
          <a:p>
            <a:r>
              <a:rPr lang="en-US" b="1" dirty="0"/>
              <a:t>y1[i+1] = y[0];</a:t>
            </a:r>
          </a:p>
          <a:p>
            <a:r>
              <a:rPr lang="en-US" b="1" dirty="0"/>
              <a:t>y2[i+1] = y[1];</a:t>
            </a:r>
          </a:p>
          <a:p>
            <a:r>
              <a:rPr lang="en-US" b="1" dirty="0"/>
              <a:t>}</a:t>
            </a:r>
          </a:p>
          <a:p>
            <a:r>
              <a:rPr lang="en-US" b="1" dirty="0"/>
              <a:t>// Output the result in every m points</a:t>
            </a:r>
          </a:p>
          <a:p>
            <a:r>
              <a:rPr lang="nn-NO" b="1" dirty="0"/>
              <a:t>for (int i=0; i&lt;=n; i+=m)</a:t>
            </a:r>
          </a:p>
          <a:p>
            <a:r>
              <a:rPr lang="en-US" b="1" dirty="0" err="1"/>
              <a:t>System.out.println</a:t>
            </a:r>
            <a:r>
              <a:rPr lang="en-US" b="1" dirty="0"/>
              <a:t>(y1[</a:t>
            </a:r>
            <a:r>
              <a:rPr lang="en-US" b="1" dirty="0" err="1"/>
              <a:t>i</a:t>
            </a:r>
            <a:r>
              <a:rPr lang="en-US" b="1" dirty="0"/>
              <a:t>]);</a:t>
            </a:r>
          </a:p>
          <a:p>
            <a:r>
              <a:rPr lang="en-US" b="1" dirty="0"/>
              <a:t>}</a:t>
            </a:r>
          </a:p>
          <a:p>
            <a:r>
              <a:rPr lang="en-US" b="1" dirty="0"/>
              <a:t>public static double secant(</a:t>
            </a:r>
            <a:r>
              <a:rPr lang="en-US" b="1" dirty="0" err="1"/>
              <a:t>int</a:t>
            </a:r>
            <a:r>
              <a:rPr lang="en-US" b="1" dirty="0"/>
              <a:t> n, double del,</a:t>
            </a:r>
          </a:p>
          <a:p>
            <a:r>
              <a:rPr lang="en-US" b="1" dirty="0"/>
              <a:t>double x, double dx) {...}</a:t>
            </a:r>
          </a:p>
          <a:p>
            <a:r>
              <a:rPr lang="en-US" b="1" dirty="0"/>
              <a:t>// Method to provide the function for the root search.</a:t>
            </a:r>
          </a:p>
          <a:p>
            <a:r>
              <a:rPr lang="en-US" b="1" dirty="0"/>
              <a:t>public static double f(double x) {</a:t>
            </a:r>
            <a:endParaRPr lang="en-US" dirty="0"/>
          </a:p>
        </p:txBody>
      </p:sp>
    </p:spTree>
    <p:extLst>
      <p:ext uri="{BB962C8B-B14F-4D97-AF65-F5344CB8AC3E}">
        <p14:creationId xmlns:p14="http://schemas.microsoft.com/office/powerpoint/2010/main" val="8841114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286000" y="474345"/>
            <a:ext cx="4572000" cy="5909310"/>
          </a:xfrm>
          <a:prstGeom prst="rect">
            <a:avLst/>
          </a:prstGeom>
        </p:spPr>
        <p:txBody>
          <a:bodyPr>
            <a:spAutoFit/>
          </a:bodyPr>
          <a:lstStyle/>
          <a:p>
            <a:r>
              <a:rPr lang="en-US" b="1" dirty="0"/>
              <a:t>double y[] = new double[2];</a:t>
            </a:r>
          </a:p>
          <a:p>
            <a:r>
              <a:rPr lang="en-US" b="1" dirty="0"/>
              <a:t>y[0] = 0;</a:t>
            </a:r>
          </a:p>
          <a:p>
            <a:r>
              <a:rPr lang="en-US" b="1" dirty="0"/>
              <a:t>y[1] = x;</a:t>
            </a:r>
          </a:p>
          <a:p>
            <a:r>
              <a:rPr lang="nn-NO" b="1" dirty="0"/>
              <a:t>for (int i=0; i&lt;n-1; ++i) {</a:t>
            </a:r>
          </a:p>
          <a:p>
            <a:r>
              <a:rPr lang="en-US" b="1" dirty="0"/>
              <a:t>double xi = h*</a:t>
            </a:r>
            <a:r>
              <a:rPr lang="en-US" b="1" dirty="0" err="1"/>
              <a:t>i</a:t>
            </a:r>
            <a:r>
              <a:rPr lang="en-US" b="1" dirty="0"/>
              <a:t>;</a:t>
            </a:r>
          </a:p>
          <a:p>
            <a:r>
              <a:rPr lang="en-US" b="1" dirty="0"/>
              <a:t>y = </a:t>
            </a:r>
            <a:r>
              <a:rPr lang="en-US" b="1" dirty="0" err="1"/>
              <a:t>rungeKutta</a:t>
            </a:r>
            <a:r>
              <a:rPr lang="en-US" b="1" dirty="0"/>
              <a:t>(y, xi, h);</a:t>
            </a:r>
          </a:p>
          <a:p>
            <a:r>
              <a:rPr lang="en-US" b="1" dirty="0"/>
              <a:t>}</a:t>
            </a:r>
          </a:p>
          <a:p>
            <a:r>
              <a:rPr lang="en-US" b="1" dirty="0"/>
              <a:t>return y[0]-1;</a:t>
            </a:r>
          </a:p>
          <a:p>
            <a:r>
              <a:rPr lang="en-US" b="1" dirty="0"/>
              <a:t>}</a:t>
            </a:r>
          </a:p>
          <a:p>
            <a:r>
              <a:rPr lang="en-US" b="1" dirty="0"/>
              <a:t>public static double[] </a:t>
            </a:r>
            <a:r>
              <a:rPr lang="en-US" b="1" dirty="0" err="1"/>
              <a:t>rungeKutta</a:t>
            </a:r>
            <a:r>
              <a:rPr lang="en-US" b="1" dirty="0"/>
              <a:t>(double y[],</a:t>
            </a:r>
          </a:p>
          <a:p>
            <a:r>
              <a:rPr lang="en-US" b="1" dirty="0"/>
              <a:t>double t, double </a:t>
            </a:r>
            <a:r>
              <a:rPr lang="en-US" b="1" dirty="0" err="1"/>
              <a:t>dt</a:t>
            </a:r>
            <a:r>
              <a:rPr lang="en-US" b="1" dirty="0"/>
              <a:t>) {...}</a:t>
            </a:r>
          </a:p>
          <a:p>
            <a:r>
              <a:rPr lang="en-US" b="1" dirty="0"/>
              <a:t>// Method to provide the generalized velocity vector.</a:t>
            </a:r>
          </a:p>
          <a:p>
            <a:r>
              <a:rPr lang="fr-FR" b="1" dirty="0"/>
              <a:t>public </a:t>
            </a:r>
            <a:r>
              <a:rPr lang="fr-FR" b="1" dirty="0" err="1"/>
              <a:t>static</a:t>
            </a:r>
            <a:r>
              <a:rPr lang="fr-FR" b="1" dirty="0"/>
              <a:t> double[] g(double y[], double t) {</a:t>
            </a:r>
          </a:p>
          <a:p>
            <a:r>
              <a:rPr lang="en-US" b="1" dirty="0" err="1"/>
              <a:t>int</a:t>
            </a:r>
            <a:r>
              <a:rPr lang="en-US" b="1" dirty="0"/>
              <a:t> k = </a:t>
            </a:r>
            <a:r>
              <a:rPr lang="en-US" b="1" dirty="0" err="1"/>
              <a:t>y.length</a:t>
            </a:r>
            <a:r>
              <a:rPr lang="en-US" b="1" dirty="0"/>
              <a:t>;</a:t>
            </a:r>
          </a:p>
          <a:p>
            <a:r>
              <a:rPr lang="en-US" b="1" dirty="0"/>
              <a:t>double v[] = new double[k];</a:t>
            </a:r>
          </a:p>
          <a:p>
            <a:r>
              <a:rPr lang="en-US" b="1" dirty="0"/>
              <a:t>v[0] = y[1];</a:t>
            </a:r>
          </a:p>
          <a:p>
            <a:r>
              <a:rPr lang="fi-FI" b="1" dirty="0"/>
              <a:t>v[1] = -Math.PI*Math.PI*(y[0]+1)/4;</a:t>
            </a:r>
          </a:p>
          <a:p>
            <a:r>
              <a:rPr lang="en-US" b="1" dirty="0"/>
              <a:t>return v;</a:t>
            </a:r>
          </a:p>
          <a:p>
            <a:r>
              <a:rPr lang="en-US" b="1" dirty="0"/>
              <a:t>}</a:t>
            </a:r>
          </a:p>
          <a:p>
            <a:r>
              <a:rPr lang="en-US" b="1" dirty="0"/>
              <a:t>}</a:t>
            </a:r>
            <a:endParaRPr lang="en-US" dirty="0"/>
          </a:p>
        </p:txBody>
      </p:sp>
    </p:spTree>
    <p:extLst>
      <p:ext uri="{BB962C8B-B14F-4D97-AF65-F5344CB8AC3E}">
        <p14:creationId xmlns:p14="http://schemas.microsoft.com/office/powerpoint/2010/main" val="3130277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55576" y="404664"/>
            <a:ext cx="8229600" cy="5904656"/>
          </a:xfrm>
        </p:spPr>
        <p:txBody>
          <a:bodyPr>
            <a:normAutofit fontScale="92500" lnSpcReduction="10000"/>
          </a:bodyPr>
          <a:lstStyle/>
          <a:p>
            <a:r>
              <a:rPr lang="en-US" dirty="0" smtClean="0"/>
              <a:t>One order of magnitude better than Euler.</a:t>
            </a:r>
          </a:p>
          <a:p>
            <a:r>
              <a:rPr lang="en-US" dirty="0"/>
              <a:t>need the values of the first two points in order to start this </a:t>
            </a:r>
            <a:r>
              <a:rPr lang="en-US" dirty="0" smtClean="0"/>
              <a:t>algorithm.</a:t>
            </a:r>
          </a:p>
          <a:p>
            <a:r>
              <a:rPr lang="en-US" dirty="0"/>
              <a:t>can be obtained by the Taylor expansion around the </a:t>
            </a:r>
            <a:r>
              <a:rPr lang="en-US" dirty="0" smtClean="0"/>
              <a:t>initial point </a:t>
            </a:r>
            <a:r>
              <a:rPr lang="en-US" dirty="0"/>
              <a:t>at </a:t>
            </a:r>
            <a:r>
              <a:rPr lang="en-US" i="1" dirty="0"/>
              <a:t>t </a:t>
            </a:r>
            <a:r>
              <a:rPr lang="en-US" dirty="0"/>
              <a:t>= 0</a:t>
            </a:r>
            <a:r>
              <a:rPr lang="en-US" dirty="0" smtClean="0"/>
              <a:t>.</a:t>
            </a:r>
          </a:p>
          <a:p>
            <a:endParaRPr lang="en-US" dirty="0"/>
          </a:p>
          <a:p>
            <a:endParaRPr lang="en-US" dirty="0" smtClean="0"/>
          </a:p>
          <a:p>
            <a:endParaRPr lang="en-US" dirty="0"/>
          </a:p>
          <a:p>
            <a:endParaRPr lang="en-US" dirty="0" smtClean="0"/>
          </a:p>
          <a:p>
            <a:endParaRPr lang="en-US" dirty="0"/>
          </a:p>
          <a:p>
            <a:r>
              <a:rPr lang="en-US" dirty="0" smtClean="0"/>
              <a:t>Can we include more points and achieve higher accuracies?</a:t>
            </a:r>
          </a:p>
          <a:p>
            <a:endParaRPr lang="en-US" dirty="0"/>
          </a:p>
        </p:txBody>
      </p:sp>
      <p:pic>
        <p:nvPicPr>
          <p:cNvPr id="717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2710" t="65823" r="41856" b="19097"/>
          <a:stretch/>
        </p:blipFill>
        <p:spPr bwMode="auto">
          <a:xfrm>
            <a:off x="1245118" y="3212976"/>
            <a:ext cx="6248538" cy="2082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9005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461" t="13525" r="29722" b="50410"/>
          <a:stretch/>
        </p:blipFill>
        <p:spPr bwMode="auto">
          <a:xfrm>
            <a:off x="251520" y="767739"/>
            <a:ext cx="8746761" cy="3957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69650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lnSpcReduction="10000"/>
          </a:bodyPr>
          <a:lstStyle/>
          <a:p>
            <a:r>
              <a:rPr lang="en-US" dirty="0"/>
              <a:t>The </a:t>
            </a:r>
            <a:r>
              <a:rPr lang="en-US" dirty="0" smtClean="0"/>
              <a:t>boundary value problem </a:t>
            </a:r>
            <a:r>
              <a:rPr lang="en-US" dirty="0"/>
              <a:t>solved in the above program can also be solved exactly with </a:t>
            </a:r>
            <a:r>
              <a:rPr lang="en-US" dirty="0" smtClean="0"/>
              <a:t>an analytical solution </a:t>
            </a:r>
            <a:r>
              <a:rPr lang="en-US" i="1" dirty="0" smtClean="0"/>
              <a:t>u</a:t>
            </a:r>
            <a:r>
              <a:rPr lang="en-US" dirty="0" smtClean="0"/>
              <a:t>(</a:t>
            </a:r>
            <a:r>
              <a:rPr lang="en-US" i="1" dirty="0" smtClean="0"/>
              <a:t>x</a:t>
            </a:r>
            <a:r>
              <a:rPr lang="en-US" dirty="0"/>
              <a:t>) = </a:t>
            </a:r>
            <a:r>
              <a:rPr lang="en-US" dirty="0" smtClean="0"/>
              <a:t>cos(</a:t>
            </a:r>
            <a:r>
              <a:rPr lang="el-GR" i="1" dirty="0" smtClean="0"/>
              <a:t>π</a:t>
            </a:r>
            <a:r>
              <a:rPr lang="en-US" i="1" dirty="0" smtClean="0"/>
              <a:t>x/</a:t>
            </a:r>
            <a:r>
              <a:rPr lang="en-US" dirty="0" smtClean="0"/>
              <a:t>2)+ </a:t>
            </a:r>
            <a:r>
              <a:rPr lang="en-US" dirty="0"/>
              <a:t>2 </a:t>
            </a:r>
            <a:r>
              <a:rPr lang="en-US" dirty="0" smtClean="0"/>
              <a:t>sin(</a:t>
            </a:r>
            <a:r>
              <a:rPr lang="el-GR" i="1" dirty="0" smtClean="0"/>
              <a:t>π</a:t>
            </a:r>
            <a:r>
              <a:rPr lang="en-US" i="1" dirty="0" smtClean="0"/>
              <a:t>x/</a:t>
            </a:r>
            <a:r>
              <a:rPr lang="en-US" dirty="0" smtClean="0"/>
              <a:t>2)− </a:t>
            </a:r>
            <a:r>
              <a:rPr lang="en-US" dirty="0"/>
              <a:t>1</a:t>
            </a:r>
            <a:r>
              <a:rPr lang="en-US" i="1" dirty="0" smtClean="0"/>
              <a:t>.</a:t>
            </a:r>
          </a:p>
          <a:p>
            <a:r>
              <a:rPr lang="en-US" dirty="0"/>
              <a:t>Note that the </a:t>
            </a:r>
            <a:r>
              <a:rPr lang="en-US" dirty="0" smtClean="0"/>
              <a:t>shooting method </a:t>
            </a:r>
            <a:r>
              <a:rPr lang="en-US" dirty="0"/>
              <a:t>provides a very accurate solution of the boundary-value problem. </a:t>
            </a:r>
            <a:endParaRPr lang="en-US" dirty="0" smtClean="0"/>
          </a:p>
          <a:p>
            <a:r>
              <a:rPr lang="en-US" dirty="0" smtClean="0"/>
              <a:t>It is also </a:t>
            </a:r>
            <a:r>
              <a:rPr lang="en-US" dirty="0"/>
              <a:t>a very general method for both the boundary-value and eigenvalue problems.</a:t>
            </a:r>
          </a:p>
        </p:txBody>
      </p:sp>
    </p:spTree>
    <p:extLst>
      <p:ext uri="{BB962C8B-B14F-4D97-AF65-F5344CB8AC3E}">
        <p14:creationId xmlns:p14="http://schemas.microsoft.com/office/powerpoint/2010/main" val="5735911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20000"/>
          </a:bodyPr>
          <a:lstStyle/>
          <a:p>
            <a:r>
              <a:rPr lang="en-US" dirty="0"/>
              <a:t>Boundary-value problems with other types of boundary conditions can </a:t>
            </a:r>
            <a:r>
              <a:rPr lang="en-US" dirty="0" smtClean="0"/>
              <a:t>be solved </a:t>
            </a:r>
            <a:r>
              <a:rPr lang="en-US" dirty="0"/>
              <a:t>in a similar manner. </a:t>
            </a:r>
            <a:endParaRPr lang="en-US" dirty="0" smtClean="0"/>
          </a:p>
          <a:p>
            <a:pPr lvl="1"/>
            <a:r>
              <a:rPr lang="en-US" dirty="0" smtClean="0"/>
              <a:t>For </a:t>
            </a:r>
            <a:r>
              <a:rPr lang="en-US" dirty="0"/>
              <a:t>example, if </a:t>
            </a:r>
            <a:r>
              <a:rPr lang="en-US" i="1" dirty="0" smtClean="0"/>
              <a:t>u’</a:t>
            </a:r>
            <a:r>
              <a:rPr lang="en-US" dirty="0" smtClean="0"/>
              <a:t>(</a:t>
            </a:r>
            <a:r>
              <a:rPr lang="en-US" dirty="0"/>
              <a:t>0) = </a:t>
            </a:r>
            <a:r>
              <a:rPr lang="en-US" i="1" dirty="0"/>
              <a:t>v</a:t>
            </a:r>
            <a:r>
              <a:rPr lang="en-US" dirty="0"/>
              <a:t>0 and </a:t>
            </a:r>
            <a:r>
              <a:rPr lang="en-US" i="1" dirty="0"/>
              <a:t>u</a:t>
            </a:r>
            <a:r>
              <a:rPr lang="en-US" dirty="0"/>
              <a:t>(1) = </a:t>
            </a:r>
            <a:r>
              <a:rPr lang="en-US" i="1" dirty="0"/>
              <a:t>u</a:t>
            </a:r>
            <a:r>
              <a:rPr lang="en-US" dirty="0"/>
              <a:t>1 are given</a:t>
            </a:r>
            <a:r>
              <a:rPr lang="en-US" dirty="0" smtClean="0"/>
              <a:t>,</a:t>
            </a:r>
          </a:p>
          <a:p>
            <a:pPr lvl="1"/>
            <a:r>
              <a:rPr lang="en-US" dirty="0"/>
              <a:t>we can make a guess of </a:t>
            </a:r>
            <a:r>
              <a:rPr lang="en-US" i="1" dirty="0"/>
              <a:t>u</a:t>
            </a:r>
            <a:r>
              <a:rPr lang="en-US" dirty="0"/>
              <a:t>(0) = </a:t>
            </a:r>
            <a:r>
              <a:rPr lang="en-US" i="1" dirty="0"/>
              <a:t>α </a:t>
            </a:r>
            <a:r>
              <a:rPr lang="en-US" dirty="0"/>
              <a:t>and then integrate the equation set of </a:t>
            </a:r>
            <a:r>
              <a:rPr lang="en-US" i="1" dirty="0" smtClean="0"/>
              <a:t>y1</a:t>
            </a:r>
            <a:r>
              <a:rPr lang="en-US" sz="400" dirty="0" smtClean="0"/>
              <a:t>  </a:t>
            </a:r>
            <a:r>
              <a:rPr lang="en-US" dirty="0" smtClean="0"/>
              <a:t>and </a:t>
            </a:r>
            <a:r>
              <a:rPr lang="en-US" i="1" dirty="0" smtClean="0"/>
              <a:t>y2</a:t>
            </a:r>
            <a:r>
              <a:rPr lang="en-US" sz="800" dirty="0" smtClean="0"/>
              <a:t>   </a:t>
            </a:r>
            <a:r>
              <a:rPr lang="en-US" dirty="0" smtClean="0"/>
              <a:t>to </a:t>
            </a:r>
            <a:r>
              <a:rPr lang="en-US" i="1" dirty="0"/>
              <a:t>x </a:t>
            </a:r>
            <a:r>
              <a:rPr lang="en-US" dirty="0"/>
              <a:t>= 1</a:t>
            </a:r>
            <a:r>
              <a:rPr lang="en-US" dirty="0" smtClean="0"/>
              <a:t>.</a:t>
            </a:r>
            <a:endParaRPr lang="en-US" dirty="0"/>
          </a:p>
          <a:p>
            <a:pPr lvl="1"/>
            <a:r>
              <a:rPr lang="en-US" dirty="0"/>
              <a:t>The root to be sought is from </a:t>
            </a:r>
            <a:r>
              <a:rPr lang="en-US" i="1" dirty="0"/>
              <a:t>f </a:t>
            </a:r>
            <a:r>
              <a:rPr lang="en-US" dirty="0"/>
              <a:t>(</a:t>
            </a:r>
            <a:r>
              <a:rPr lang="en-US" i="1" dirty="0"/>
              <a:t>α</a:t>
            </a:r>
            <a:r>
              <a:rPr lang="en-US" dirty="0"/>
              <a:t>) = </a:t>
            </a:r>
            <a:r>
              <a:rPr lang="en-US" i="1" dirty="0" smtClean="0"/>
              <a:t>u</a:t>
            </a:r>
            <a:r>
              <a:rPr lang="en-US" i="1" baseline="-25000" dirty="0" smtClean="0"/>
              <a:t>α</a:t>
            </a:r>
            <a:r>
              <a:rPr lang="en-US" dirty="0" smtClean="0"/>
              <a:t>(1</a:t>
            </a:r>
            <a:r>
              <a:rPr lang="en-US" dirty="0"/>
              <a:t>) − </a:t>
            </a:r>
            <a:r>
              <a:rPr lang="en-US" i="1" dirty="0"/>
              <a:t>u</a:t>
            </a:r>
            <a:r>
              <a:rPr lang="en-US" dirty="0"/>
              <a:t>1 = 0</a:t>
            </a:r>
            <a:r>
              <a:rPr lang="en-US" dirty="0" smtClean="0"/>
              <a:t>.</a:t>
            </a:r>
          </a:p>
          <a:p>
            <a:pPr lvl="1"/>
            <a:r>
              <a:rPr lang="en-US" dirty="0"/>
              <a:t>Here </a:t>
            </a:r>
            <a:r>
              <a:rPr lang="en-US" i="1" dirty="0" smtClean="0"/>
              <a:t>u</a:t>
            </a:r>
            <a:r>
              <a:rPr lang="en-US" i="1" baseline="-25000" dirty="0" smtClean="0"/>
              <a:t>α</a:t>
            </a:r>
            <a:r>
              <a:rPr lang="en-US" i="1" dirty="0" smtClean="0"/>
              <a:t> </a:t>
            </a:r>
            <a:r>
              <a:rPr lang="el-GR" dirty="0" smtClean="0"/>
              <a:t>(1)</a:t>
            </a:r>
            <a:r>
              <a:rPr lang="en-US" dirty="0" smtClean="0"/>
              <a:t> is </a:t>
            </a:r>
            <a:r>
              <a:rPr lang="en-US" dirty="0"/>
              <a:t>the numerical result of the equation with </a:t>
            </a:r>
            <a:r>
              <a:rPr lang="en-US" i="1" dirty="0"/>
              <a:t>u</a:t>
            </a:r>
            <a:r>
              <a:rPr lang="en-US" dirty="0"/>
              <a:t>(0) = </a:t>
            </a:r>
            <a:r>
              <a:rPr lang="en-US" i="1" dirty="0"/>
              <a:t>α</a:t>
            </a:r>
            <a:r>
              <a:rPr lang="en-US" dirty="0"/>
              <a:t>. </a:t>
            </a:r>
            <a:endParaRPr lang="en-US" dirty="0" smtClean="0"/>
          </a:p>
          <a:p>
            <a:pPr lvl="1"/>
            <a:r>
              <a:rPr lang="en-US" dirty="0" smtClean="0"/>
              <a:t>If </a:t>
            </a:r>
            <a:r>
              <a:rPr lang="en-US" i="1" dirty="0"/>
              <a:t>u</a:t>
            </a:r>
            <a:r>
              <a:rPr lang="en-US" dirty="0"/>
              <a:t>(1) = </a:t>
            </a:r>
            <a:r>
              <a:rPr lang="en-US" i="1" dirty="0" smtClean="0"/>
              <a:t>v</a:t>
            </a:r>
            <a:r>
              <a:rPr lang="en-US" dirty="0" smtClean="0"/>
              <a:t>1 is </a:t>
            </a:r>
            <a:r>
              <a:rPr lang="en-US" dirty="0"/>
              <a:t>given, </a:t>
            </a:r>
            <a:r>
              <a:rPr lang="en-US" dirty="0" smtClean="0"/>
              <a:t>the equation </a:t>
            </a:r>
            <a:r>
              <a:rPr lang="en-US" i="1" dirty="0"/>
              <a:t>f </a:t>
            </a:r>
            <a:r>
              <a:rPr lang="en-US" dirty="0"/>
              <a:t>(</a:t>
            </a:r>
            <a:r>
              <a:rPr lang="el-GR" i="1" dirty="0"/>
              <a:t>α</a:t>
            </a:r>
            <a:r>
              <a:rPr lang="el-GR" dirty="0"/>
              <a:t>) = </a:t>
            </a:r>
            <a:r>
              <a:rPr lang="en-US" i="1" dirty="0" smtClean="0"/>
              <a:t>u</a:t>
            </a:r>
            <a:r>
              <a:rPr lang="el-GR" i="1" baseline="-25000" dirty="0" smtClean="0"/>
              <a:t>α</a:t>
            </a:r>
            <a:r>
              <a:rPr lang="en-US" i="1" dirty="0" smtClean="0"/>
              <a:t>’</a:t>
            </a:r>
            <a:r>
              <a:rPr lang="en-US" dirty="0" smtClean="0"/>
              <a:t>(1</a:t>
            </a:r>
            <a:r>
              <a:rPr lang="en-US" dirty="0"/>
              <a:t>) − </a:t>
            </a:r>
            <a:r>
              <a:rPr lang="en-US" i="1" dirty="0" smtClean="0"/>
              <a:t>v1</a:t>
            </a:r>
            <a:r>
              <a:rPr lang="en-US" sz="800" dirty="0" smtClean="0"/>
              <a:t> </a:t>
            </a:r>
            <a:r>
              <a:rPr lang="en-US" dirty="0"/>
              <a:t>= 0 is </a:t>
            </a:r>
            <a:r>
              <a:rPr lang="en-US" dirty="0" smtClean="0"/>
              <a:t>solved.</a:t>
            </a:r>
            <a:endParaRPr lang="en-US" dirty="0"/>
          </a:p>
        </p:txBody>
      </p:sp>
    </p:spTree>
    <p:extLst>
      <p:ext uri="{BB962C8B-B14F-4D97-AF65-F5344CB8AC3E}">
        <p14:creationId xmlns:p14="http://schemas.microsoft.com/office/powerpoint/2010/main" val="41965085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404664"/>
            <a:ext cx="8712968" cy="6453336"/>
          </a:xfrm>
        </p:spPr>
        <p:txBody>
          <a:bodyPr>
            <a:normAutofit fontScale="85000" lnSpcReduction="10000"/>
          </a:bodyPr>
          <a:lstStyle/>
          <a:p>
            <a:r>
              <a:rPr lang="en-US" altLang="zh-CN" dirty="0" smtClean="0"/>
              <a:t>To </a:t>
            </a:r>
            <a:r>
              <a:rPr lang="en-US" dirty="0" smtClean="0"/>
              <a:t>apply </a:t>
            </a:r>
            <a:r>
              <a:rPr lang="en-US" dirty="0"/>
              <a:t>the shooting method to an eigenvalue problem, </a:t>
            </a:r>
            <a:endParaRPr lang="en-US" dirty="0" smtClean="0"/>
          </a:p>
          <a:p>
            <a:pPr lvl="1"/>
            <a:r>
              <a:rPr lang="en-US" dirty="0" smtClean="0"/>
              <a:t>the parameter to </a:t>
            </a:r>
            <a:r>
              <a:rPr lang="en-US" dirty="0"/>
              <a:t>be adjusted is no longer a parameter introduced but the eigenvalue of </a:t>
            </a:r>
            <a:r>
              <a:rPr lang="en-US" dirty="0" smtClean="0"/>
              <a:t>the problem</a:t>
            </a:r>
            <a:r>
              <a:rPr lang="en-US" dirty="0"/>
              <a:t>. </a:t>
            </a:r>
            <a:endParaRPr lang="en-US" dirty="0" smtClean="0"/>
          </a:p>
          <a:p>
            <a:r>
              <a:rPr lang="en-US" dirty="0" smtClean="0"/>
              <a:t>For </a:t>
            </a:r>
            <a:r>
              <a:rPr lang="en-US" dirty="0"/>
              <a:t>example, if </a:t>
            </a:r>
            <a:r>
              <a:rPr lang="en-US" i="1" dirty="0"/>
              <a:t>u</a:t>
            </a:r>
            <a:r>
              <a:rPr lang="en-US" dirty="0"/>
              <a:t>(0) = </a:t>
            </a:r>
            <a:r>
              <a:rPr lang="en-US" i="1" dirty="0"/>
              <a:t>u</a:t>
            </a:r>
            <a:r>
              <a:rPr lang="en-US" dirty="0"/>
              <a:t>0 and </a:t>
            </a:r>
            <a:r>
              <a:rPr lang="en-US" i="1" dirty="0"/>
              <a:t>u</a:t>
            </a:r>
            <a:r>
              <a:rPr lang="en-US" dirty="0"/>
              <a:t>(1) = </a:t>
            </a:r>
            <a:r>
              <a:rPr lang="en-US" i="1" dirty="0" smtClean="0"/>
              <a:t>u</a:t>
            </a:r>
            <a:r>
              <a:rPr lang="en-US" dirty="0" smtClean="0"/>
              <a:t>1, </a:t>
            </a:r>
          </a:p>
          <a:p>
            <a:pPr lvl="1"/>
            <a:r>
              <a:rPr lang="en-US" dirty="0" smtClean="0"/>
              <a:t>we </a:t>
            </a:r>
            <a:r>
              <a:rPr lang="en-US" dirty="0"/>
              <a:t>can </a:t>
            </a:r>
            <a:r>
              <a:rPr lang="en-US" dirty="0" smtClean="0"/>
              <a:t>integrate the </a:t>
            </a:r>
            <a:r>
              <a:rPr lang="en-US" dirty="0"/>
              <a:t>equation with </a:t>
            </a:r>
            <a:r>
              <a:rPr lang="en-US" i="1" dirty="0" smtClean="0"/>
              <a:t>u’</a:t>
            </a:r>
            <a:r>
              <a:rPr lang="en-US" dirty="0" smtClean="0"/>
              <a:t>(</a:t>
            </a:r>
            <a:r>
              <a:rPr lang="en-US" dirty="0"/>
              <a:t>0) = </a:t>
            </a:r>
            <a:r>
              <a:rPr lang="en-US" i="1" dirty="0"/>
              <a:t>α</a:t>
            </a:r>
            <a:r>
              <a:rPr lang="en-US" dirty="0"/>
              <a:t>, a small quantity. </a:t>
            </a:r>
            <a:endParaRPr lang="en-US" dirty="0" smtClean="0"/>
          </a:p>
          <a:p>
            <a:pPr lvl="1"/>
            <a:r>
              <a:rPr lang="en-US" dirty="0" smtClean="0"/>
              <a:t>Then </a:t>
            </a:r>
            <a:r>
              <a:rPr lang="en-US" dirty="0"/>
              <a:t>we search for the root </a:t>
            </a:r>
            <a:r>
              <a:rPr lang="en-US" dirty="0" smtClean="0"/>
              <a:t>of </a:t>
            </a:r>
            <a:r>
              <a:rPr lang="en-US" i="1" dirty="0" smtClean="0"/>
              <a:t>f </a:t>
            </a:r>
            <a:r>
              <a:rPr lang="en-US" dirty="0"/>
              <a:t>(</a:t>
            </a:r>
            <a:r>
              <a:rPr lang="en-US" i="1" dirty="0"/>
              <a:t>λ</a:t>
            </a:r>
            <a:r>
              <a:rPr lang="en-US" dirty="0"/>
              <a:t>) = </a:t>
            </a:r>
            <a:r>
              <a:rPr lang="en-US" i="1" dirty="0" err="1" smtClean="0"/>
              <a:t>u</a:t>
            </a:r>
            <a:r>
              <a:rPr lang="en-US" i="1" baseline="-25000" dirty="0" err="1" smtClean="0"/>
              <a:t>λ</a:t>
            </a:r>
            <a:r>
              <a:rPr lang="en-US" dirty="0" smtClean="0"/>
              <a:t>(1</a:t>
            </a:r>
            <a:r>
              <a:rPr lang="en-US" dirty="0"/>
              <a:t>) − </a:t>
            </a:r>
            <a:r>
              <a:rPr lang="en-US" i="1" dirty="0"/>
              <a:t>u</a:t>
            </a:r>
            <a:r>
              <a:rPr lang="en-US" dirty="0"/>
              <a:t>1 = 0 by varying </a:t>
            </a:r>
            <a:r>
              <a:rPr lang="en-US" i="1" dirty="0"/>
              <a:t>λ</a:t>
            </a:r>
            <a:r>
              <a:rPr lang="en-US" dirty="0"/>
              <a:t>. </a:t>
            </a:r>
            <a:endParaRPr lang="en-US" dirty="0" smtClean="0"/>
          </a:p>
          <a:p>
            <a:pPr lvl="1"/>
            <a:r>
              <a:rPr lang="en-US" dirty="0" smtClean="0"/>
              <a:t>When </a:t>
            </a:r>
            <a:r>
              <a:rPr lang="en-US" i="1" dirty="0"/>
              <a:t>f </a:t>
            </a:r>
            <a:r>
              <a:rPr lang="en-US" dirty="0"/>
              <a:t>(</a:t>
            </a:r>
            <a:r>
              <a:rPr lang="en-US" i="1" dirty="0"/>
              <a:t>λ</a:t>
            </a:r>
            <a:r>
              <a:rPr lang="en-US" dirty="0"/>
              <a:t>) = 0 is satisfied, we obtain </a:t>
            </a:r>
            <a:r>
              <a:rPr lang="en-US" dirty="0" smtClean="0"/>
              <a:t>an approximate </a:t>
            </a:r>
            <a:r>
              <a:rPr lang="en-US" dirty="0"/>
              <a:t>eigenvalue </a:t>
            </a:r>
            <a:r>
              <a:rPr lang="en-US" i="1" dirty="0"/>
              <a:t>λ </a:t>
            </a:r>
            <a:r>
              <a:rPr lang="en-US" dirty="0"/>
              <a:t>and the corresponding eigenstate from the </a:t>
            </a:r>
            <a:r>
              <a:rPr lang="en-US" dirty="0" smtClean="0"/>
              <a:t>normalized solution </a:t>
            </a:r>
            <a:r>
              <a:rPr lang="en-US" dirty="0"/>
              <a:t>of </a:t>
            </a:r>
            <a:r>
              <a:rPr lang="en-US" i="1" dirty="0" err="1" smtClean="0"/>
              <a:t>u</a:t>
            </a:r>
            <a:r>
              <a:rPr lang="en-US" i="1" baseline="-25000" dirty="0" err="1" smtClean="0"/>
              <a:t>λ</a:t>
            </a:r>
            <a:r>
              <a:rPr lang="en-US" dirty="0" smtClean="0"/>
              <a:t>(</a:t>
            </a:r>
            <a:r>
              <a:rPr lang="en-US" i="1" dirty="0" smtClean="0"/>
              <a:t>x</a:t>
            </a:r>
            <a:r>
              <a:rPr lang="en-US" dirty="0"/>
              <a:t>). </a:t>
            </a:r>
            <a:endParaRPr lang="en-US" dirty="0" smtClean="0"/>
          </a:p>
          <a:p>
            <a:r>
              <a:rPr lang="en-US" dirty="0" smtClean="0"/>
              <a:t>The </a:t>
            </a:r>
            <a:r>
              <a:rPr lang="en-US" dirty="0"/>
              <a:t>introduced parameter </a:t>
            </a:r>
            <a:r>
              <a:rPr lang="en-US" i="1" dirty="0"/>
              <a:t>α </a:t>
            </a:r>
            <a:r>
              <a:rPr lang="en-US" dirty="0"/>
              <a:t>is not relevant here, </a:t>
            </a:r>
            <a:endParaRPr lang="en-US" dirty="0" smtClean="0"/>
          </a:p>
          <a:p>
            <a:pPr lvl="1"/>
            <a:r>
              <a:rPr lang="en-US" dirty="0" smtClean="0"/>
              <a:t>because </a:t>
            </a:r>
            <a:r>
              <a:rPr lang="en-US" dirty="0"/>
              <a:t>it </a:t>
            </a:r>
            <a:r>
              <a:rPr lang="en-US" dirty="0" smtClean="0"/>
              <a:t>will be </a:t>
            </a:r>
            <a:r>
              <a:rPr lang="en-US" dirty="0"/>
              <a:t>automatically modified to be the first-order derivative when the solution </a:t>
            </a:r>
            <a:r>
              <a:rPr lang="en-US" dirty="0" smtClean="0"/>
              <a:t>is normalized</a:t>
            </a:r>
            <a:r>
              <a:rPr lang="en-US" dirty="0"/>
              <a:t>. </a:t>
            </a:r>
            <a:endParaRPr lang="en-US" dirty="0" smtClean="0"/>
          </a:p>
          <a:p>
            <a:pPr lvl="1"/>
            <a:r>
              <a:rPr lang="en-US" dirty="0" smtClean="0"/>
              <a:t>In </a:t>
            </a:r>
            <a:r>
              <a:rPr lang="en-US" dirty="0"/>
              <a:t>other words, we can choose the first-order derivative at the </a:t>
            </a:r>
            <a:r>
              <a:rPr lang="en-US" dirty="0" smtClean="0"/>
              <a:t>boundary arbitrarily </a:t>
            </a:r>
            <a:r>
              <a:rPr lang="en-US" dirty="0"/>
              <a:t>and it will be adjusted to an appropriate value when the </a:t>
            </a:r>
            <a:r>
              <a:rPr lang="en-US" dirty="0" smtClean="0"/>
              <a:t>solutions are </a:t>
            </a:r>
            <a:r>
              <a:rPr lang="en-US" dirty="0"/>
              <a:t>made orthonormal. </a:t>
            </a:r>
          </a:p>
        </p:txBody>
      </p:sp>
    </p:spTree>
    <p:extLst>
      <p:ext uri="{BB962C8B-B14F-4D97-AF65-F5344CB8AC3E}">
        <p14:creationId xmlns:p14="http://schemas.microsoft.com/office/powerpoint/2010/main" val="2278225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we can always include more points in the integral </a:t>
            </a:r>
            <a:r>
              <a:rPr lang="en-US" dirty="0" smtClean="0"/>
              <a:t>to</a:t>
            </a:r>
            <a:r>
              <a:rPr lang="en-US" dirty="0"/>
              <a:t> </a:t>
            </a:r>
            <a:r>
              <a:rPr lang="en-US" dirty="0" smtClean="0"/>
              <a:t>obtain a higher accuracy</a:t>
            </a:r>
          </a:p>
          <a:p>
            <a:pPr lvl="1"/>
            <a:r>
              <a:rPr lang="en-US" dirty="0" smtClean="0"/>
              <a:t>we </a:t>
            </a:r>
            <a:r>
              <a:rPr lang="en-US" dirty="0"/>
              <a:t>will need the </a:t>
            </a:r>
            <a:r>
              <a:rPr lang="en-US" dirty="0" smtClean="0"/>
              <a:t>values of </a:t>
            </a:r>
            <a:r>
              <a:rPr lang="en-US" dirty="0"/>
              <a:t>more points </a:t>
            </a:r>
            <a:r>
              <a:rPr lang="en-US" dirty="0" smtClean="0"/>
              <a:t>to </a:t>
            </a:r>
            <a:r>
              <a:rPr lang="en-US" dirty="0"/>
              <a:t>start the </a:t>
            </a:r>
            <a:r>
              <a:rPr lang="en-US" dirty="0" smtClean="0"/>
              <a:t>algorithm!</a:t>
            </a:r>
          </a:p>
          <a:p>
            <a:pPr lvl="1"/>
            <a:r>
              <a:rPr lang="en-US" dirty="0" smtClean="0"/>
              <a:t>impractical </a:t>
            </a:r>
            <a:r>
              <a:rPr lang="en-US" dirty="0"/>
              <a:t>if </a:t>
            </a:r>
            <a:r>
              <a:rPr lang="en-US" dirty="0" smtClean="0"/>
              <a:t>we need </a:t>
            </a:r>
            <a:r>
              <a:rPr lang="en-US" dirty="0"/>
              <a:t>more than two points in order to start the </a:t>
            </a:r>
            <a:r>
              <a:rPr lang="en-US" dirty="0" smtClean="0"/>
              <a:t>algorithm.</a:t>
            </a:r>
          </a:p>
          <a:p>
            <a:pPr lvl="1"/>
            <a:r>
              <a:rPr lang="en-US" dirty="0" smtClean="0"/>
              <a:t>the errors accumulated </a:t>
            </a:r>
            <a:r>
              <a:rPr lang="en-US" dirty="0"/>
              <a:t>from the approximations of the first few points will eliminate </a:t>
            </a:r>
            <a:r>
              <a:rPr lang="en-US" dirty="0" smtClean="0"/>
              <a:t>the apparently </a:t>
            </a:r>
            <a:r>
              <a:rPr lang="en-US" dirty="0"/>
              <a:t>high accuracy of the </a:t>
            </a:r>
            <a:r>
              <a:rPr lang="en-US" dirty="0" smtClean="0"/>
              <a:t>algorithm!</a:t>
            </a:r>
            <a:endParaRPr lang="en-US" dirty="0"/>
          </a:p>
        </p:txBody>
      </p:sp>
    </p:spTree>
    <p:extLst>
      <p:ext uri="{BB962C8B-B14F-4D97-AF65-F5344CB8AC3E}">
        <p14:creationId xmlns:p14="http://schemas.microsoft.com/office/powerpoint/2010/main" val="569529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We can make the accuracy even higher by using a better quadrature</a:t>
            </a:r>
            <a:r>
              <a:rPr lang="en-US" dirty="0" smtClean="0"/>
              <a:t>.</a:t>
            </a:r>
          </a:p>
          <a:p>
            <a:r>
              <a:rPr lang="en-US" dirty="0" smtClean="0"/>
              <a:t> For example</a:t>
            </a:r>
            <a:r>
              <a:rPr lang="en-US" dirty="0"/>
              <a:t>, we can take </a:t>
            </a:r>
            <a:r>
              <a:rPr lang="en-US" i="1" dirty="0"/>
              <a:t>j </a:t>
            </a:r>
            <a:r>
              <a:rPr lang="en-US" dirty="0"/>
              <a:t>= 2 </a:t>
            </a:r>
            <a:r>
              <a:rPr lang="en-US" dirty="0" smtClean="0"/>
              <a:t>and </a:t>
            </a:r>
            <a:r>
              <a:rPr lang="en-US" dirty="0"/>
              <a:t>apply the Simpson </a:t>
            </a:r>
            <a:r>
              <a:rPr lang="en-US" dirty="0" smtClean="0"/>
              <a:t>rule </a:t>
            </a:r>
            <a:r>
              <a:rPr lang="en-US" dirty="0"/>
              <a:t>to the integral</a:t>
            </a:r>
            <a:r>
              <a:rPr lang="en-US" dirty="0" smtClean="0"/>
              <a:t>.</a:t>
            </a:r>
          </a:p>
          <a:p>
            <a:endParaRPr lang="en-US" dirty="0"/>
          </a:p>
          <a:p>
            <a:endParaRPr lang="en-US" dirty="0" smtClean="0"/>
          </a:p>
          <a:p>
            <a:r>
              <a:rPr lang="en-US" dirty="0" smtClean="0"/>
              <a:t>We can use this one as the corrector and the algorithm of O(</a:t>
            </a:r>
            <a:r>
              <a:rPr lang="el-GR" dirty="0" smtClean="0"/>
              <a:t>τ</a:t>
            </a:r>
            <a:r>
              <a:rPr lang="en-US" baseline="30000" dirty="0" smtClean="0"/>
              <a:t>3</a:t>
            </a:r>
            <a:r>
              <a:rPr lang="en-US" dirty="0" smtClean="0"/>
              <a:t>) as the predictor.</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332" t="60656" r="46082" b="33812"/>
          <a:stretch/>
        </p:blipFill>
        <p:spPr bwMode="auto">
          <a:xfrm>
            <a:off x="1331640" y="4005064"/>
            <a:ext cx="5268477" cy="836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3912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smtClean="0"/>
              <a:t>One simple model </a:t>
            </a:r>
            <a:r>
              <a:rPr lang="en-US" dirty="0"/>
              <a:t>a motorcycle jump over a gap</a:t>
            </a:r>
            <a:r>
              <a:rPr lang="en-US" dirty="0" smtClean="0"/>
              <a:t>:</a:t>
            </a:r>
          </a:p>
          <a:p>
            <a:r>
              <a:rPr lang="en-US" dirty="0"/>
              <a:t>The air resistance on a moving object is roughly given by </a:t>
            </a:r>
            <a:r>
              <a:rPr lang="en-US" b="1" dirty="0" err="1" smtClean="0"/>
              <a:t>f</a:t>
            </a:r>
            <a:r>
              <a:rPr lang="en-US" altLang="zh-CN" baseline="-25000" dirty="0" err="1" smtClean="0"/>
              <a:t>r</a:t>
            </a:r>
            <a:r>
              <a:rPr lang="en-US" dirty="0" smtClean="0"/>
              <a:t>=-</a:t>
            </a:r>
            <a:r>
              <a:rPr lang="el-GR" dirty="0" smtClean="0"/>
              <a:t>κ</a:t>
            </a:r>
            <a:r>
              <a:rPr lang="en-US" i="1" dirty="0" err="1" smtClean="0"/>
              <a:t>v</a:t>
            </a:r>
            <a:r>
              <a:rPr lang="en-US" b="1" dirty="0" err="1" smtClean="0"/>
              <a:t>v</a:t>
            </a:r>
            <a:r>
              <a:rPr lang="en-US" b="1" dirty="0" smtClean="0"/>
              <a:t> </a:t>
            </a:r>
            <a:r>
              <a:rPr lang="en-US" dirty="0"/>
              <a:t>= −</a:t>
            </a:r>
            <a:r>
              <a:rPr lang="en-US" i="1" dirty="0" err="1" smtClean="0"/>
              <a:t>cA</a:t>
            </a:r>
            <a:r>
              <a:rPr lang="el-GR" i="1" dirty="0" smtClean="0"/>
              <a:t>ρ</a:t>
            </a:r>
            <a:r>
              <a:rPr lang="en-US" i="1" dirty="0" err="1" smtClean="0"/>
              <a:t>v</a:t>
            </a:r>
            <a:r>
              <a:rPr lang="en-US" b="1" dirty="0" err="1" smtClean="0"/>
              <a:t>v</a:t>
            </a:r>
            <a:r>
              <a:rPr lang="en-US" dirty="0"/>
              <a:t>, where </a:t>
            </a:r>
            <a:r>
              <a:rPr lang="en-US" i="1" dirty="0"/>
              <a:t>A </a:t>
            </a:r>
            <a:r>
              <a:rPr lang="en-US" dirty="0"/>
              <a:t>is cross section of the moving object, </a:t>
            </a:r>
            <a:r>
              <a:rPr lang="el-GR" i="1" dirty="0"/>
              <a:t>ρ </a:t>
            </a:r>
            <a:r>
              <a:rPr lang="en-US" dirty="0" smtClean="0"/>
              <a:t>is </a:t>
            </a:r>
            <a:r>
              <a:rPr lang="en-US" dirty="0"/>
              <a:t>the </a:t>
            </a:r>
            <a:r>
              <a:rPr lang="en-US" dirty="0" smtClean="0"/>
              <a:t>density of </a:t>
            </a:r>
            <a:r>
              <a:rPr lang="en-US" dirty="0"/>
              <a:t>the air, and </a:t>
            </a:r>
            <a:r>
              <a:rPr lang="en-US" i="1" dirty="0"/>
              <a:t>c </a:t>
            </a:r>
            <a:r>
              <a:rPr lang="en-US" dirty="0"/>
              <a:t>is a coefficient that accounts for all the other factors on the order</a:t>
            </a:r>
          </a:p>
          <a:p>
            <a:pPr marL="0" indent="0">
              <a:buNone/>
            </a:pPr>
            <a:r>
              <a:rPr lang="en-US" dirty="0" smtClean="0"/>
              <a:t>    of </a:t>
            </a:r>
            <a:r>
              <a:rPr lang="en-US" dirty="0"/>
              <a:t>1.</a:t>
            </a:r>
            <a:endParaRPr lang="en-US" dirty="0" smtClean="0"/>
          </a:p>
          <a:p>
            <a:endParaRPr lang="en-US" dirty="0"/>
          </a:p>
        </p:txBody>
      </p:sp>
    </p:spTree>
    <p:extLst>
      <p:ext uri="{BB962C8B-B14F-4D97-AF65-F5344CB8AC3E}">
        <p14:creationId xmlns:p14="http://schemas.microsoft.com/office/powerpoint/2010/main" val="4141382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250" t="65164" r="47003" b="12295"/>
          <a:stretch/>
        </p:blipFill>
        <p:spPr bwMode="auto">
          <a:xfrm>
            <a:off x="1835696" y="1730035"/>
            <a:ext cx="5491827" cy="4719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9741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Assuming that we have the first point given, that is, </a:t>
            </a:r>
            <a:r>
              <a:rPr lang="en-US" b="1" dirty="0" smtClean="0"/>
              <a:t>r</a:t>
            </a:r>
            <a:r>
              <a:rPr lang="en-US" baseline="-25000" dirty="0" smtClean="0"/>
              <a:t>0</a:t>
            </a:r>
            <a:r>
              <a:rPr lang="en-US" dirty="0" smtClean="0"/>
              <a:t> </a:t>
            </a:r>
            <a:r>
              <a:rPr lang="en-US" dirty="0"/>
              <a:t>and </a:t>
            </a:r>
            <a:r>
              <a:rPr lang="en-US" b="1" dirty="0" smtClean="0"/>
              <a:t>v</a:t>
            </a:r>
            <a:r>
              <a:rPr lang="en-US" baseline="-25000" dirty="0" smtClean="0"/>
              <a:t>0</a:t>
            </a:r>
            <a:r>
              <a:rPr lang="en-US" dirty="0" smtClean="0"/>
              <a:t> </a:t>
            </a:r>
            <a:r>
              <a:rPr lang="en-US" dirty="0"/>
              <a:t>at </a:t>
            </a:r>
            <a:r>
              <a:rPr lang="en-US" i="1" dirty="0"/>
              <a:t>t </a:t>
            </a:r>
            <a:r>
              <a:rPr lang="en-US" dirty="0"/>
              <a:t>= 0,</a:t>
            </a:r>
          </a:p>
          <a:p>
            <a:r>
              <a:rPr lang="en-US" dirty="0"/>
              <a:t>the next point is then obtained from the Taylor expansions and the equation </a:t>
            </a:r>
            <a:r>
              <a:rPr lang="en-US" dirty="0" smtClean="0"/>
              <a:t>set with</a:t>
            </a:r>
            <a:endParaRPr lang="en-US" dirty="0"/>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6988" t="65823" r="35164" b="14534"/>
          <a:stretch/>
        </p:blipFill>
        <p:spPr bwMode="auto">
          <a:xfrm>
            <a:off x="1907704" y="3861048"/>
            <a:ext cx="4522688" cy="2798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3617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995" y="197346"/>
            <a:ext cx="4572000" cy="6463308"/>
          </a:xfrm>
          <a:prstGeom prst="rect">
            <a:avLst/>
          </a:prstGeom>
        </p:spPr>
        <p:txBody>
          <a:bodyPr>
            <a:spAutoFit/>
          </a:bodyPr>
          <a:lstStyle/>
          <a:p>
            <a:r>
              <a:rPr lang="en-US" b="1" dirty="0"/>
              <a:t>// An example of modeling a motorcycle jump with the</a:t>
            </a:r>
          </a:p>
          <a:p>
            <a:r>
              <a:rPr lang="en-US" b="1" dirty="0"/>
              <a:t>// two-point predictor-corrector scheme.</a:t>
            </a:r>
          </a:p>
          <a:p>
            <a:r>
              <a:rPr lang="en-US" b="1" dirty="0"/>
              <a:t>import </a:t>
            </a:r>
            <a:r>
              <a:rPr lang="en-US" b="1" dirty="0" err="1"/>
              <a:t>java.lang</a:t>
            </a:r>
            <a:r>
              <a:rPr lang="en-US" b="1" dirty="0"/>
              <a:t>.*;</a:t>
            </a:r>
          </a:p>
          <a:p>
            <a:r>
              <a:rPr lang="en-US" b="1" dirty="0"/>
              <a:t>public class Jump {</a:t>
            </a:r>
          </a:p>
          <a:p>
            <a:r>
              <a:rPr lang="en-US" b="1" dirty="0"/>
              <a:t>static final </a:t>
            </a:r>
            <a:r>
              <a:rPr lang="en-US" b="1" dirty="0" err="1"/>
              <a:t>int</a:t>
            </a:r>
            <a:r>
              <a:rPr lang="en-US" b="1" dirty="0"/>
              <a:t> n = 100, j = 2;</a:t>
            </a:r>
          </a:p>
          <a:p>
            <a:r>
              <a:rPr lang="en-US" b="1" dirty="0"/>
              <a:t>public static void main(String </a:t>
            </a:r>
            <a:r>
              <a:rPr lang="en-US" b="1" dirty="0" err="1"/>
              <a:t>argv</a:t>
            </a:r>
            <a:r>
              <a:rPr lang="en-US" b="1" dirty="0"/>
              <a:t>[]) {</a:t>
            </a:r>
          </a:p>
          <a:p>
            <a:r>
              <a:rPr lang="en-US" b="1" dirty="0"/>
              <a:t>double x[] = new double[n+1];</a:t>
            </a:r>
          </a:p>
          <a:p>
            <a:r>
              <a:rPr lang="en-US" b="1" dirty="0"/>
              <a:t>double y[] = new double[n+1];</a:t>
            </a:r>
          </a:p>
          <a:p>
            <a:r>
              <a:rPr lang="en-US" b="1" dirty="0"/>
              <a:t>double </a:t>
            </a:r>
            <a:r>
              <a:rPr lang="en-US" b="1" dirty="0" err="1"/>
              <a:t>vx</a:t>
            </a:r>
            <a:r>
              <a:rPr lang="en-US" b="1" dirty="0"/>
              <a:t>[] = new double[n+1];</a:t>
            </a:r>
          </a:p>
          <a:p>
            <a:r>
              <a:rPr lang="en-US" b="1" dirty="0"/>
              <a:t>double </a:t>
            </a:r>
            <a:r>
              <a:rPr lang="en-US" b="1" dirty="0" err="1"/>
              <a:t>vy</a:t>
            </a:r>
            <a:r>
              <a:rPr lang="en-US" b="1" dirty="0"/>
              <a:t>[] = new double[n+1];</a:t>
            </a:r>
          </a:p>
          <a:p>
            <a:r>
              <a:rPr lang="en-US" b="1" dirty="0"/>
              <a:t>double ax[] = new double[n+1];</a:t>
            </a:r>
          </a:p>
          <a:p>
            <a:r>
              <a:rPr lang="en-US" b="1" dirty="0"/>
              <a:t>double ay[] = new double[n+1];</a:t>
            </a:r>
          </a:p>
          <a:p>
            <a:r>
              <a:rPr lang="en-US" b="1" dirty="0"/>
              <a:t>// Assign all the constants involved</a:t>
            </a:r>
          </a:p>
          <a:p>
            <a:r>
              <a:rPr lang="en-US" b="1" dirty="0"/>
              <a:t>double g = 9.80;</a:t>
            </a:r>
          </a:p>
          <a:p>
            <a:r>
              <a:rPr lang="en-US" b="1" dirty="0"/>
              <a:t>double angle = 42.5*</a:t>
            </a:r>
            <a:r>
              <a:rPr lang="en-US" b="1" dirty="0" err="1"/>
              <a:t>Math.PI</a:t>
            </a:r>
            <a:r>
              <a:rPr lang="en-US" b="1" dirty="0"/>
              <a:t>/180;</a:t>
            </a:r>
          </a:p>
          <a:p>
            <a:r>
              <a:rPr lang="en-US" b="1" dirty="0"/>
              <a:t>double speed = 67;</a:t>
            </a:r>
          </a:p>
          <a:p>
            <a:r>
              <a:rPr lang="en-US" b="1" dirty="0"/>
              <a:t>double mass = 250;</a:t>
            </a:r>
          </a:p>
          <a:p>
            <a:r>
              <a:rPr lang="en-US" b="1" dirty="0"/>
              <a:t>double area = 0.93;</a:t>
            </a:r>
          </a:p>
          <a:p>
            <a:r>
              <a:rPr lang="en-US" b="1" dirty="0"/>
              <a:t>double density = 1.2;</a:t>
            </a:r>
          </a:p>
          <a:p>
            <a:r>
              <a:rPr lang="en-US" b="1" dirty="0"/>
              <a:t>double k = area*density/(2*mass);</a:t>
            </a:r>
          </a:p>
          <a:p>
            <a:r>
              <a:rPr lang="en-US" b="1" dirty="0"/>
              <a:t>double </a:t>
            </a:r>
            <a:r>
              <a:rPr lang="en-US" b="1" dirty="0" err="1"/>
              <a:t>dt</a:t>
            </a:r>
            <a:r>
              <a:rPr lang="en-US" b="1" dirty="0"/>
              <a:t> = 2*speed*</a:t>
            </a:r>
            <a:r>
              <a:rPr lang="en-US" b="1" dirty="0" err="1"/>
              <a:t>Math.sin</a:t>
            </a:r>
            <a:r>
              <a:rPr lang="en-US" b="1" dirty="0"/>
              <a:t>(angle)/(g*n);</a:t>
            </a:r>
          </a:p>
          <a:p>
            <a:r>
              <a:rPr lang="en-US" b="1" dirty="0"/>
              <a:t>double d = </a:t>
            </a:r>
            <a:r>
              <a:rPr lang="en-US" b="1" dirty="0" err="1"/>
              <a:t>dt</a:t>
            </a:r>
            <a:r>
              <a:rPr lang="en-US" b="1" dirty="0"/>
              <a:t>*</a:t>
            </a:r>
            <a:r>
              <a:rPr lang="en-US" b="1" dirty="0" err="1"/>
              <a:t>dt</a:t>
            </a:r>
            <a:r>
              <a:rPr lang="en-US" b="1" dirty="0"/>
              <a:t>/2;</a:t>
            </a:r>
            <a:endParaRPr lang="en-US" dirty="0"/>
          </a:p>
        </p:txBody>
      </p:sp>
      <p:sp>
        <p:nvSpPr>
          <p:cNvPr id="5" name="矩形 4"/>
          <p:cNvSpPr/>
          <p:nvPr/>
        </p:nvSpPr>
        <p:spPr>
          <a:xfrm>
            <a:off x="4654444" y="174018"/>
            <a:ext cx="4572000" cy="6740307"/>
          </a:xfrm>
          <a:prstGeom prst="rect">
            <a:avLst/>
          </a:prstGeom>
        </p:spPr>
        <p:txBody>
          <a:bodyPr>
            <a:spAutoFit/>
          </a:bodyPr>
          <a:lstStyle/>
          <a:p>
            <a:r>
              <a:rPr lang="en-US" b="1" dirty="0"/>
              <a:t>// Assign the quantities for the first two points</a:t>
            </a:r>
          </a:p>
          <a:p>
            <a:r>
              <a:rPr lang="en-US" b="1" dirty="0"/>
              <a:t>x[0] = y[0] = 0;</a:t>
            </a:r>
          </a:p>
          <a:p>
            <a:r>
              <a:rPr lang="en-US" b="1" dirty="0" err="1"/>
              <a:t>vx</a:t>
            </a:r>
            <a:r>
              <a:rPr lang="en-US" b="1" dirty="0"/>
              <a:t>[0] = speed*</a:t>
            </a:r>
            <a:r>
              <a:rPr lang="en-US" b="1" dirty="0" err="1"/>
              <a:t>Math.cos</a:t>
            </a:r>
            <a:r>
              <a:rPr lang="en-US" b="1" dirty="0"/>
              <a:t>(angle);</a:t>
            </a:r>
          </a:p>
          <a:p>
            <a:r>
              <a:rPr lang="en-US" b="1" dirty="0" err="1"/>
              <a:t>vy</a:t>
            </a:r>
            <a:r>
              <a:rPr lang="en-US" b="1" dirty="0"/>
              <a:t>[0] = speed*</a:t>
            </a:r>
            <a:r>
              <a:rPr lang="en-US" b="1" dirty="0" err="1"/>
              <a:t>Math.sin</a:t>
            </a:r>
            <a:r>
              <a:rPr lang="en-US" b="1" dirty="0"/>
              <a:t>(angle);</a:t>
            </a:r>
          </a:p>
          <a:p>
            <a:r>
              <a:rPr lang="fr-FR" b="1" dirty="0"/>
              <a:t>double v = </a:t>
            </a:r>
            <a:r>
              <a:rPr lang="fr-FR" b="1" dirty="0" err="1"/>
              <a:t>Math.sqrt</a:t>
            </a:r>
            <a:r>
              <a:rPr lang="fr-FR" b="1" dirty="0"/>
              <a:t>(vx[0]*vx[0]+</a:t>
            </a:r>
            <a:r>
              <a:rPr lang="fr-FR" b="1" dirty="0" err="1"/>
              <a:t>vy</a:t>
            </a:r>
            <a:r>
              <a:rPr lang="fr-FR" b="1" dirty="0"/>
              <a:t>[0]*</a:t>
            </a:r>
            <a:r>
              <a:rPr lang="fr-FR" b="1" dirty="0" err="1"/>
              <a:t>vy</a:t>
            </a:r>
            <a:r>
              <a:rPr lang="fr-FR" b="1" dirty="0"/>
              <a:t>[0]);</a:t>
            </a:r>
          </a:p>
          <a:p>
            <a:r>
              <a:rPr lang="en-US" b="1" dirty="0"/>
              <a:t>ax[0] = -k*v*</a:t>
            </a:r>
            <a:r>
              <a:rPr lang="en-US" b="1" dirty="0" err="1"/>
              <a:t>vx</a:t>
            </a:r>
            <a:r>
              <a:rPr lang="en-US" b="1" dirty="0"/>
              <a:t>[0];</a:t>
            </a:r>
          </a:p>
          <a:p>
            <a:r>
              <a:rPr lang="en-US" b="1" dirty="0"/>
              <a:t>ay[0] = -g-k*v*</a:t>
            </a:r>
            <a:r>
              <a:rPr lang="en-US" b="1" dirty="0" err="1"/>
              <a:t>vy</a:t>
            </a:r>
            <a:r>
              <a:rPr lang="en-US" b="1" dirty="0"/>
              <a:t>[0];</a:t>
            </a:r>
          </a:p>
          <a:p>
            <a:r>
              <a:rPr lang="fr-FR" b="1" dirty="0"/>
              <a:t>double p = vx[0]*</a:t>
            </a:r>
            <a:r>
              <a:rPr lang="fr-FR" b="1" dirty="0" err="1"/>
              <a:t>ax</a:t>
            </a:r>
            <a:r>
              <a:rPr lang="fr-FR" b="1" dirty="0"/>
              <a:t>[0]+</a:t>
            </a:r>
            <a:r>
              <a:rPr lang="fr-FR" b="1" dirty="0" err="1"/>
              <a:t>vy</a:t>
            </a:r>
            <a:r>
              <a:rPr lang="fr-FR" b="1" dirty="0"/>
              <a:t>[0]*ay[0];</a:t>
            </a:r>
          </a:p>
          <a:p>
            <a:r>
              <a:rPr lang="en-US" b="1" dirty="0"/>
              <a:t>x[1] = x[0]+</a:t>
            </a:r>
            <a:r>
              <a:rPr lang="en-US" b="1" dirty="0" err="1"/>
              <a:t>dt</a:t>
            </a:r>
            <a:r>
              <a:rPr lang="en-US" b="1" dirty="0"/>
              <a:t>*</a:t>
            </a:r>
            <a:r>
              <a:rPr lang="en-US" b="1" dirty="0" err="1"/>
              <a:t>vx</a:t>
            </a:r>
            <a:r>
              <a:rPr lang="en-US" b="1" dirty="0"/>
              <a:t>[0]+d*ax[0];</a:t>
            </a:r>
          </a:p>
          <a:p>
            <a:r>
              <a:rPr lang="en-US" b="1" dirty="0"/>
              <a:t>y[1] = y[0]+</a:t>
            </a:r>
            <a:r>
              <a:rPr lang="en-US" b="1" dirty="0" err="1"/>
              <a:t>dt</a:t>
            </a:r>
            <a:r>
              <a:rPr lang="en-US" b="1" dirty="0"/>
              <a:t>*</a:t>
            </a:r>
            <a:r>
              <a:rPr lang="en-US" b="1" dirty="0" err="1"/>
              <a:t>vy</a:t>
            </a:r>
            <a:r>
              <a:rPr lang="en-US" b="1" dirty="0"/>
              <a:t>[0]+d*ay[0];</a:t>
            </a:r>
          </a:p>
          <a:p>
            <a:r>
              <a:rPr lang="en-US" b="1" dirty="0" err="1"/>
              <a:t>vx</a:t>
            </a:r>
            <a:r>
              <a:rPr lang="en-US" b="1" dirty="0"/>
              <a:t>[1] = </a:t>
            </a:r>
            <a:r>
              <a:rPr lang="en-US" b="1" dirty="0" err="1"/>
              <a:t>vx</a:t>
            </a:r>
            <a:r>
              <a:rPr lang="en-US" b="1" dirty="0"/>
              <a:t>[0]+</a:t>
            </a:r>
            <a:r>
              <a:rPr lang="en-US" b="1" dirty="0" err="1"/>
              <a:t>dt</a:t>
            </a:r>
            <a:r>
              <a:rPr lang="en-US" b="1" dirty="0"/>
              <a:t>*ax[0]-d*k*(v*ax[0]+p*</a:t>
            </a:r>
            <a:r>
              <a:rPr lang="en-US" b="1" dirty="0" err="1"/>
              <a:t>vx</a:t>
            </a:r>
            <a:r>
              <a:rPr lang="en-US" b="1" dirty="0"/>
              <a:t>[0]/v);</a:t>
            </a:r>
          </a:p>
          <a:p>
            <a:r>
              <a:rPr lang="en-US" b="1" dirty="0" err="1"/>
              <a:t>vy</a:t>
            </a:r>
            <a:r>
              <a:rPr lang="en-US" b="1" dirty="0"/>
              <a:t>[1] = </a:t>
            </a:r>
            <a:r>
              <a:rPr lang="en-US" b="1" dirty="0" err="1"/>
              <a:t>vy</a:t>
            </a:r>
            <a:r>
              <a:rPr lang="en-US" b="1" dirty="0"/>
              <a:t>[0]+</a:t>
            </a:r>
            <a:r>
              <a:rPr lang="en-US" b="1" dirty="0" err="1"/>
              <a:t>dt</a:t>
            </a:r>
            <a:r>
              <a:rPr lang="en-US" b="1" dirty="0"/>
              <a:t>*ay[0]-d*k*(v*ay[0]+p*</a:t>
            </a:r>
            <a:r>
              <a:rPr lang="en-US" b="1" dirty="0" err="1"/>
              <a:t>vy</a:t>
            </a:r>
            <a:r>
              <a:rPr lang="en-US" b="1" dirty="0"/>
              <a:t>[0]/v</a:t>
            </a:r>
            <a:r>
              <a:rPr lang="en-US" b="1" dirty="0" smtClean="0"/>
              <a:t>);</a:t>
            </a:r>
          </a:p>
          <a:p>
            <a:r>
              <a:rPr lang="en-US" b="1" dirty="0"/>
              <a:t>v = </a:t>
            </a:r>
            <a:r>
              <a:rPr lang="en-US" b="1" dirty="0" err="1"/>
              <a:t>Math.sqrt</a:t>
            </a:r>
            <a:r>
              <a:rPr lang="en-US" b="1" dirty="0"/>
              <a:t>(</a:t>
            </a:r>
            <a:r>
              <a:rPr lang="en-US" b="1" dirty="0" err="1"/>
              <a:t>vx</a:t>
            </a:r>
            <a:r>
              <a:rPr lang="en-US" b="1" dirty="0"/>
              <a:t>[1]*</a:t>
            </a:r>
            <a:r>
              <a:rPr lang="en-US" b="1" dirty="0" err="1"/>
              <a:t>vx</a:t>
            </a:r>
            <a:r>
              <a:rPr lang="en-US" b="1" dirty="0"/>
              <a:t>[1]+</a:t>
            </a:r>
            <a:r>
              <a:rPr lang="en-US" b="1" dirty="0" err="1"/>
              <a:t>vy</a:t>
            </a:r>
            <a:r>
              <a:rPr lang="en-US" b="1" dirty="0"/>
              <a:t>[1]*</a:t>
            </a:r>
            <a:r>
              <a:rPr lang="en-US" b="1" dirty="0" err="1"/>
              <a:t>vy</a:t>
            </a:r>
            <a:r>
              <a:rPr lang="en-US" b="1" dirty="0"/>
              <a:t>[1]);</a:t>
            </a:r>
          </a:p>
          <a:p>
            <a:r>
              <a:rPr lang="en-US" b="1" dirty="0"/>
              <a:t>ax[1] = -k*v*</a:t>
            </a:r>
            <a:r>
              <a:rPr lang="en-US" b="1" dirty="0" err="1"/>
              <a:t>vx</a:t>
            </a:r>
            <a:r>
              <a:rPr lang="en-US" b="1" dirty="0"/>
              <a:t>[1];</a:t>
            </a:r>
          </a:p>
          <a:p>
            <a:r>
              <a:rPr lang="en-US" b="1" dirty="0"/>
              <a:t>ay[1] = -g-k*v*</a:t>
            </a:r>
            <a:r>
              <a:rPr lang="en-US" b="1" dirty="0" err="1"/>
              <a:t>vy</a:t>
            </a:r>
            <a:r>
              <a:rPr lang="en-US" b="1" dirty="0"/>
              <a:t>[1];</a:t>
            </a:r>
          </a:p>
          <a:p>
            <a:r>
              <a:rPr lang="en-US" b="1" dirty="0"/>
              <a:t>// Calculate other position and velocity recursively</a:t>
            </a:r>
          </a:p>
          <a:p>
            <a:r>
              <a:rPr lang="en-US" b="1" dirty="0"/>
              <a:t>double d2 = 2*</a:t>
            </a:r>
            <a:r>
              <a:rPr lang="en-US" b="1" dirty="0" err="1"/>
              <a:t>dt</a:t>
            </a:r>
            <a:r>
              <a:rPr lang="en-US" b="1" dirty="0"/>
              <a:t>;</a:t>
            </a:r>
          </a:p>
          <a:p>
            <a:r>
              <a:rPr lang="en-US" b="1" dirty="0"/>
              <a:t>double d3 = </a:t>
            </a:r>
            <a:r>
              <a:rPr lang="en-US" b="1" dirty="0" err="1"/>
              <a:t>dt</a:t>
            </a:r>
            <a:r>
              <a:rPr lang="en-US" b="1" dirty="0"/>
              <a:t>/3;</a:t>
            </a:r>
          </a:p>
          <a:p>
            <a:r>
              <a:rPr lang="nn-NO" b="1" dirty="0"/>
              <a:t>for (int i=0; i&lt;n-1; ++i) {</a:t>
            </a:r>
            <a:endParaRPr lang="en-US" dirty="0"/>
          </a:p>
        </p:txBody>
      </p:sp>
    </p:spTree>
    <p:extLst>
      <p:ext uri="{BB962C8B-B14F-4D97-AF65-F5344CB8AC3E}">
        <p14:creationId xmlns:p14="http://schemas.microsoft.com/office/powerpoint/2010/main" val="379309761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19966</TotalTime>
  <Words>2741</Words>
  <Application>Microsoft Office PowerPoint</Application>
  <PresentationFormat>On-screen Show (4:3)</PresentationFormat>
  <Paragraphs>237</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宋体</vt:lpstr>
      <vt:lpstr>Arial</vt:lpstr>
      <vt:lpstr>Calibri</vt:lpstr>
      <vt:lpstr>Office 主题​​</vt:lpstr>
      <vt:lpstr>Computational Physics (Lecture 13)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 Runge–Kutta method</vt:lpstr>
      <vt:lpstr>Boundary-value and eigenvalue problems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Project B</vt:lpstr>
      <vt:lpstr>The shooting method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jzhu</dc:creator>
  <cp:lastModifiedBy> </cp:lastModifiedBy>
  <cp:revision>347</cp:revision>
  <dcterms:created xsi:type="dcterms:W3CDTF">2014-01-05T10:31:17Z</dcterms:created>
  <dcterms:modified xsi:type="dcterms:W3CDTF">2022-10-20T08:18:03Z</dcterms:modified>
</cp:coreProperties>
</file>